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8.xml" ContentType="application/vnd.openxmlformats-officedocument.presentationml.tags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0" r:id="rId1"/>
  </p:sldMasterIdLst>
  <p:notesMasterIdLst>
    <p:notesMasterId r:id="rId24"/>
  </p:notesMasterIdLst>
  <p:handoutMasterIdLst>
    <p:handoutMasterId r:id="rId25"/>
  </p:handoutMasterIdLst>
  <p:sldIdLst>
    <p:sldId id="528" r:id="rId2"/>
    <p:sldId id="592" r:id="rId3"/>
    <p:sldId id="593" r:id="rId4"/>
    <p:sldId id="595" r:id="rId5"/>
    <p:sldId id="596" r:id="rId6"/>
    <p:sldId id="597" r:id="rId7"/>
    <p:sldId id="598" r:id="rId8"/>
    <p:sldId id="599" r:id="rId9"/>
    <p:sldId id="600" r:id="rId10"/>
    <p:sldId id="610" r:id="rId11"/>
    <p:sldId id="601" r:id="rId12"/>
    <p:sldId id="602" r:id="rId13"/>
    <p:sldId id="603" r:id="rId14"/>
    <p:sldId id="604" r:id="rId15"/>
    <p:sldId id="605" r:id="rId16"/>
    <p:sldId id="606" r:id="rId17"/>
    <p:sldId id="607" r:id="rId18"/>
    <p:sldId id="608" r:id="rId19"/>
    <p:sldId id="591" r:id="rId20"/>
    <p:sldId id="609" r:id="rId21"/>
    <p:sldId id="536" r:id="rId22"/>
    <p:sldId id="594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8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A4E0"/>
    <a:srgbClr val="FBC2FF"/>
    <a:srgbClr val="77B74D"/>
    <a:srgbClr val="F78535"/>
    <a:srgbClr val="D5DCEA"/>
    <a:srgbClr val="71AD47"/>
    <a:srgbClr val="5B9BD5"/>
    <a:srgbClr val="FEB8FF"/>
    <a:srgbClr val="ED7D31"/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4" autoAdjust="0"/>
    <p:restoredTop sz="82998" autoAdjust="0"/>
  </p:normalViewPr>
  <p:slideViewPr>
    <p:cSldViewPr>
      <p:cViewPr>
        <p:scale>
          <a:sx n="67" d="100"/>
          <a:sy n="67" d="100"/>
        </p:scale>
        <p:origin x="144" y="208"/>
      </p:cViewPr>
      <p:guideLst>
        <p:guide orient="horz" pos="981"/>
        <p:guide pos="3840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45" d="100"/>
        <a:sy n="145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71" d="100"/>
          <a:sy n="71" d="100"/>
        </p:scale>
        <p:origin x="2848" y="17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560D8-CDAF-467C-B214-83E31403332E}" type="datetimeFigureOut">
              <a:rPr lang="zh-CN" altLang="en-US" smtClean="0"/>
              <a:t>2024/7/4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442CA5-6C4C-4FB5-B7F2-1EC1ED335A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1999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B27452-782F-49E0-9B17-FBCE26ACB9FC}" type="datetimeFigureOut">
              <a:rPr lang="zh-CN" altLang="en-US" smtClean="0"/>
              <a:t>2024/7/4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3C4EFA-4355-4222-BF03-990C07152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294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FC4211-53E5-444F-B626-DCD58270233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430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112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187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24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958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4374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55801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7509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1220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9041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FC4211-53E5-444F-B626-DCD58270233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28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9943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dirty="0"/>
              <a:t>Thanks for your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listening,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Please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refer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to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our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papers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for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more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details.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We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have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included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some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recent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updates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there.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FC4211-53E5-444F-B626-DCD58270233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559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FC4211-53E5-444F-B626-DCD58270233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4319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6979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951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036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5888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197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869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26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031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BA6DE7C-0830-7F00-5420-E54304543B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50" b="25064"/>
          <a:stretch/>
        </p:blipFill>
        <p:spPr>
          <a:xfrm>
            <a:off x="10560496" y="34827"/>
            <a:ext cx="1422400" cy="777850"/>
          </a:xfrm>
          <a:prstGeom prst="rect">
            <a:avLst/>
          </a:prstGeom>
        </p:spPr>
      </p:pic>
      <p:pic>
        <p:nvPicPr>
          <p:cNvPr id="10" name="Picture 9" descr="Text&#10;&#10;Description automatically generated with low confidence">
            <a:extLst>
              <a:ext uri="{FF2B5EF4-FFF2-40B4-BE49-F238E27FC236}">
                <a16:creationId xmlns:a16="http://schemas.microsoft.com/office/drawing/2014/main" id="{7287A24D-2165-B950-37E6-5A300EF363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11" b="24296"/>
          <a:stretch/>
        </p:blipFill>
        <p:spPr>
          <a:xfrm>
            <a:off x="47328" y="41484"/>
            <a:ext cx="2814800" cy="77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78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2CD2B56-7118-097E-6D1D-D15318B9CE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50" b="25064"/>
          <a:stretch/>
        </p:blipFill>
        <p:spPr>
          <a:xfrm>
            <a:off x="10560496" y="41484"/>
            <a:ext cx="1422400" cy="777850"/>
          </a:xfrm>
          <a:prstGeom prst="rect">
            <a:avLst/>
          </a:prstGeom>
        </p:spPr>
      </p:pic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1F4FEEA1-1922-3639-86AB-A5F527072D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11" b="24296"/>
          <a:stretch/>
        </p:blipFill>
        <p:spPr>
          <a:xfrm>
            <a:off x="47328" y="41484"/>
            <a:ext cx="2814800" cy="777600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C495197-D73D-4705-4FC0-A4C116BA7D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3542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9" r:id="rId2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100000"/>
        </a:lnSpc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100000"/>
        </a:lnSpc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100000"/>
        </a:lnSpc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4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47.emf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4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67.png"/><Relationship Id="rId18" Type="http://schemas.openxmlformats.org/officeDocument/2006/relationships/image" Target="../media/image14.png"/><Relationship Id="rId3" Type="http://schemas.openxmlformats.org/officeDocument/2006/relationships/notesSlide" Target="../notesSlides/notesSlide22.xml"/><Relationship Id="rId21" Type="http://schemas.openxmlformats.org/officeDocument/2006/relationships/image" Target="../media/image170.png"/><Relationship Id="rId7" Type="http://schemas.openxmlformats.org/officeDocument/2006/relationships/image" Target="../media/image60.png"/><Relationship Id="rId12" Type="http://schemas.openxmlformats.org/officeDocument/2006/relationships/image" Target="../media/image100.png"/><Relationship Id="rId1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20.png"/><Relationship Id="rId20" Type="http://schemas.openxmlformats.org/officeDocument/2006/relationships/image" Target="../media/image160.png"/><Relationship Id="rId1" Type="http://schemas.openxmlformats.org/officeDocument/2006/relationships/tags" Target="../tags/tag18.xml"/><Relationship Id="rId6" Type="http://schemas.openxmlformats.org/officeDocument/2006/relationships/image" Target="../media/image56.jpg"/><Relationship Id="rId11" Type="http://schemas.openxmlformats.org/officeDocument/2006/relationships/image" Target="../media/image9.png"/><Relationship Id="rId5" Type="http://schemas.openxmlformats.org/officeDocument/2006/relationships/image" Target="../media/image55.jpg"/><Relationship Id="rId15" Type="http://schemas.openxmlformats.org/officeDocument/2006/relationships/image" Target="../media/image11.png"/><Relationship Id="rId10" Type="http://schemas.openxmlformats.org/officeDocument/2006/relationships/image" Target="../media/image164.png"/><Relationship Id="rId19" Type="http://schemas.openxmlformats.org/officeDocument/2006/relationships/image" Target="../media/image150.png"/><Relationship Id="rId4" Type="http://schemas.openxmlformats.org/officeDocument/2006/relationships/image" Target="../media/image54.jpg"/><Relationship Id="rId9" Type="http://schemas.openxmlformats.org/officeDocument/2006/relationships/image" Target="../media/image8.png"/><Relationship Id="rId14" Type="http://schemas.openxmlformats.org/officeDocument/2006/relationships/image" Target="../media/image1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9.emf"/><Relationship Id="rId12" Type="http://schemas.openxmlformats.org/officeDocument/2006/relationships/image" Target="../media/image14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8.emf"/><Relationship Id="rId11" Type="http://schemas.openxmlformats.org/officeDocument/2006/relationships/image" Target="../media/image13.emf"/><Relationship Id="rId5" Type="http://schemas.openxmlformats.org/officeDocument/2006/relationships/image" Target="../media/image7.png"/><Relationship Id="rId10" Type="http://schemas.openxmlformats.org/officeDocument/2006/relationships/image" Target="../media/image12.emf"/><Relationship Id="rId4" Type="http://schemas.openxmlformats.org/officeDocument/2006/relationships/image" Target="../media/image6.png"/><Relationship Id="rId9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0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" Type="http://schemas.openxmlformats.org/officeDocument/2006/relationships/notesSlide" Target="../notesSlides/notesSlide9.xml"/><Relationship Id="rId21" Type="http://schemas.openxmlformats.org/officeDocument/2006/relationships/image" Target="../media/image32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tags" Target="../tags/tag8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5.png"/><Relationship Id="rId5" Type="http://schemas.openxmlformats.org/officeDocument/2006/relationships/image" Target="../media/image18.png"/><Relationship Id="rId15" Type="http://schemas.openxmlformats.org/officeDocument/2006/relationships/image" Target="../media/image12.png"/><Relationship Id="rId23" Type="http://schemas.openxmlformats.org/officeDocument/2006/relationships/image" Target="../media/image34.png"/><Relationship Id="rId10" Type="http://schemas.openxmlformats.org/officeDocument/2006/relationships/image" Target="../media/image23.png"/><Relationship Id="rId19" Type="http://schemas.openxmlformats.org/officeDocument/2006/relationships/image" Target="../media/image30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6.png"/><Relationship Id="rId22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img4.imgtn.bdimg.com/it/u=1567808387,2544183011&amp;fm=21&amp;gp=0.jp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img4.imgtn.bdimg.com/it/u=1567808387,2544183011&amp;fm=21&amp;gp=0.jp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http://img4.imgtn.bdimg.com/it/u=1567808387,2544183011&amp;fm=21&amp;gp=0.jpg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Title 42"/>
          <p:cNvSpPr txBox="1">
            <a:spLocks/>
          </p:cNvSpPr>
          <p:nvPr/>
        </p:nvSpPr>
        <p:spPr>
          <a:xfrm>
            <a:off x="1343471" y="1928365"/>
            <a:ext cx="9217025" cy="151216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b="1" dirty="0"/>
              <a:t>Causal</a:t>
            </a:r>
            <a:r>
              <a:rPr lang="zh-CN" altLang="en-US" b="1" dirty="0"/>
              <a:t> </a:t>
            </a:r>
            <a:r>
              <a:rPr lang="en-US" altLang="zh-CN" b="1" dirty="0"/>
              <a:t>Representation</a:t>
            </a:r>
            <a:r>
              <a:rPr lang="zh-CN" altLang="en-US" b="1" dirty="0"/>
              <a:t> </a:t>
            </a:r>
            <a:r>
              <a:rPr lang="en-US" altLang="zh-CN" b="1" dirty="0"/>
              <a:t>Learning</a:t>
            </a:r>
            <a:r>
              <a:rPr lang="zh-CN" altLang="en-US" b="1" dirty="0"/>
              <a:t> </a:t>
            </a:r>
            <a:r>
              <a:rPr lang="en-US" altLang="zh-CN" b="1" dirty="0"/>
              <a:t>for</a:t>
            </a:r>
            <a:r>
              <a:rPr lang="zh-CN" altLang="en-US" b="1" dirty="0"/>
              <a:t> </a:t>
            </a:r>
            <a:r>
              <a:rPr lang="en-US" altLang="zh-CN" b="1" dirty="0"/>
              <a:t>Video</a:t>
            </a:r>
            <a:r>
              <a:rPr lang="zh-CN" altLang="en-US" b="1" dirty="0"/>
              <a:t> </a:t>
            </a:r>
            <a:r>
              <a:rPr lang="en-US" altLang="zh-CN" b="1" dirty="0"/>
              <a:t>Understanding</a:t>
            </a:r>
          </a:p>
        </p:txBody>
      </p:sp>
      <p:sp>
        <p:nvSpPr>
          <p:cNvPr id="6" name="Rectangle 25"/>
          <p:cNvSpPr>
            <a:spLocks noChangeArrowheads="1"/>
          </p:cNvSpPr>
          <p:nvPr/>
        </p:nvSpPr>
        <p:spPr bwMode="auto">
          <a:xfrm>
            <a:off x="2020068" y="5324614"/>
            <a:ext cx="8055297" cy="132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2" tIns="45711" rIns="91422" bIns="45711">
            <a:spAutoFit/>
          </a:bodyPr>
          <a:lstStyle/>
          <a:p>
            <a:pPr algn="ctr">
              <a:spcBef>
                <a:spcPts val="800"/>
              </a:spcBef>
              <a:buClr>
                <a:schemeClr val="folHlink"/>
              </a:buClr>
              <a:buSzPct val="60000"/>
            </a:pPr>
            <a:r>
              <a:rPr lang="en-US" sz="2000" dirty="0"/>
              <a:t>Carnegie Mellon University, Pittsburgh PA, USA </a:t>
            </a:r>
          </a:p>
          <a:p>
            <a:pPr algn="ctr">
              <a:spcBef>
                <a:spcPts val="800"/>
              </a:spcBef>
              <a:buClr>
                <a:schemeClr val="folHlink"/>
              </a:buClr>
              <a:buSzPct val="60000"/>
            </a:pPr>
            <a:r>
              <a:rPr lang="en-US" sz="2000" dirty="0"/>
              <a:t>Mohamed bin Zayed University of Artificial Intelligence, Abu Dhabi, UAE </a:t>
            </a:r>
          </a:p>
          <a:p>
            <a:pPr algn="ctr">
              <a:lnSpc>
                <a:spcPct val="150000"/>
              </a:lnSpc>
              <a:spcBef>
                <a:spcPts val="800"/>
              </a:spcBef>
              <a:buClr>
                <a:schemeClr val="folHlink"/>
              </a:buClr>
              <a:buSzPct val="60000"/>
            </a:pPr>
            <a:r>
              <a:rPr lang="en-US" sz="2000" dirty="0"/>
              <a:t>Pacific Causal Inference Conference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6</a:t>
            </a:r>
            <a:r>
              <a:rPr lang="en-US" altLang="zh-CN" sz="2000" baseline="30000" dirty="0"/>
              <a:t>th</a:t>
            </a:r>
            <a:r>
              <a:rPr lang="zh-CN" altLang="en-US" sz="2000" dirty="0"/>
              <a:t> </a:t>
            </a:r>
            <a:r>
              <a:rPr lang="en-US" altLang="zh-CN" sz="2000" dirty="0"/>
              <a:t>July</a:t>
            </a:r>
            <a:endParaRPr lang="en-US" sz="2000" dirty="0"/>
          </a:p>
        </p:txBody>
      </p:sp>
      <p:sp>
        <p:nvSpPr>
          <p:cNvPr id="7" name="Rectangle 24"/>
          <p:cNvSpPr>
            <a:spLocks noChangeArrowheads="1"/>
          </p:cNvSpPr>
          <p:nvPr/>
        </p:nvSpPr>
        <p:spPr bwMode="auto">
          <a:xfrm>
            <a:off x="911424" y="3839348"/>
            <a:ext cx="9937104" cy="639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algn="ctr" eaLnBrk="1" hangingPunct="1">
              <a:lnSpc>
                <a:spcPct val="140000"/>
              </a:lnSpc>
              <a:buClr>
                <a:schemeClr val="folHlink"/>
              </a:buClr>
              <a:buSzPct val="60000"/>
            </a:pPr>
            <a:r>
              <a:rPr lang="en-US" altLang="zh-CN" sz="2800" dirty="0">
                <a:latin typeface="Calibri" pitchFamily="34" charset="0"/>
                <a:ea typeface="宋体" charset="-122"/>
              </a:rPr>
              <a:t>Guangyi</a:t>
            </a:r>
            <a:r>
              <a:rPr lang="zh-CN" altLang="en-US" sz="2800" dirty="0">
                <a:latin typeface="Calibri" pitchFamily="34" charset="0"/>
                <a:ea typeface="宋体" charset="-122"/>
              </a:rPr>
              <a:t> </a:t>
            </a:r>
            <a:r>
              <a:rPr lang="en-US" altLang="zh-CN" sz="2800" dirty="0">
                <a:latin typeface="Calibri" pitchFamily="34" charset="0"/>
                <a:ea typeface="宋体" charset="-122"/>
              </a:rPr>
              <a:t>Chen</a:t>
            </a:r>
          </a:p>
        </p:txBody>
      </p:sp>
      <p:sp>
        <p:nvSpPr>
          <p:cNvPr id="10" name="Rectangle 24">
            <a:extLst>
              <a:ext uri="{FF2B5EF4-FFF2-40B4-BE49-F238E27FC236}">
                <a16:creationId xmlns:a16="http://schemas.microsoft.com/office/drawing/2014/main" id="{951C8F55-03AA-7560-F23B-490BC42954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244" y="4587486"/>
            <a:ext cx="9937104" cy="48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algn="ctr" eaLnBrk="1" hangingPunct="1">
              <a:lnSpc>
                <a:spcPct val="140000"/>
              </a:lnSpc>
              <a:buClr>
                <a:schemeClr val="folHlink"/>
              </a:buClr>
              <a:buSzPct val="60000"/>
            </a:pPr>
            <a:r>
              <a:rPr lang="en-US" altLang="zh-CN" sz="2000" dirty="0">
                <a:latin typeface="Calibri" pitchFamily="34" charset="0"/>
                <a:ea typeface="宋体" charset="-122"/>
              </a:rPr>
              <a:t>https://chengy12.github.io/</a:t>
            </a:r>
          </a:p>
        </p:txBody>
      </p:sp>
    </p:spTree>
    <p:extLst>
      <p:ext uri="{BB962C8B-B14F-4D97-AF65-F5344CB8AC3E}">
        <p14:creationId xmlns:p14="http://schemas.microsoft.com/office/powerpoint/2010/main" val="335655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233"/>
    </mc:Choice>
    <mc:Fallback xmlns="">
      <p:transition advTm="1823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6" descr="http://img4.imgtn.bdimg.com/it/u=1567808387,2544183011&amp;fm=21&amp;gp=0.jpg">
            <a:extLst>
              <a:ext uri="{FF2B5EF4-FFF2-40B4-BE49-F238E27FC236}">
                <a16:creationId xmlns:a16="http://schemas.microsoft.com/office/drawing/2014/main" id="{34F55221-97FF-A042-A48A-E5976D3674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A7FD57-7D33-1B4D-A819-5BC03EC1DE36}"/>
              </a:ext>
            </a:extLst>
          </p:cNvPr>
          <p:cNvSpPr txBox="1">
            <a:spLocks noChangeArrowheads="1"/>
          </p:cNvSpPr>
          <p:nvPr/>
        </p:nvSpPr>
        <p:spPr>
          <a:xfrm>
            <a:off x="2927649" y="122239"/>
            <a:ext cx="7344815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sz="3200" b="1" dirty="0"/>
              <a:t>Synthetic Experiments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4211B9-5691-2115-64B3-EAFE4B49A1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10" name="文本框 3">
            <a:extLst>
              <a:ext uri="{FF2B5EF4-FFF2-40B4-BE49-F238E27FC236}">
                <a16:creationId xmlns:a16="http://schemas.microsoft.com/office/drawing/2014/main" id="{48AD866B-069D-2D19-B6EC-D2CE927C0657}"/>
              </a:ext>
            </a:extLst>
          </p:cNvPr>
          <p:cNvSpPr txBox="1"/>
          <p:nvPr/>
        </p:nvSpPr>
        <p:spPr>
          <a:xfrm>
            <a:off x="263353" y="954260"/>
            <a:ext cx="1173730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altLang="zh-CN" sz="2400" dirty="0"/>
              <a:t>Apply</a:t>
            </a:r>
            <a:r>
              <a:rPr lang="zh-CN" altLang="en-US" sz="2400" dirty="0"/>
              <a:t> </a:t>
            </a:r>
            <a:r>
              <a:rPr lang="en-US" sz="2400" dirty="0"/>
              <a:t>a 2-layer MLP </a:t>
            </a:r>
            <a:r>
              <a:rPr lang="en-US" altLang="zh-CN" sz="2400" dirty="0"/>
              <a:t>as</a:t>
            </a:r>
            <a:r>
              <a:rPr lang="zh-CN" altLang="en-US" sz="2400" dirty="0"/>
              <a:t> </a:t>
            </a:r>
            <a:r>
              <a:rPr lang="en-US" altLang="zh-CN" sz="2400" dirty="0"/>
              <a:t>the </a:t>
            </a:r>
            <a:r>
              <a:rPr lang="en-US" sz="2400" dirty="0"/>
              <a:t>transition function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sz="2400" dirty="0"/>
              <a:t>a random three-layer MLP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mixing.</a:t>
            </a: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altLang="zh-CN" sz="2400" dirty="0"/>
              <a:t>Consider both the stationary scenario and non-stationary scenarios.</a:t>
            </a:r>
            <a:r>
              <a:rPr lang="zh-CN" altLang="en-US" sz="2400" dirty="0"/>
              <a:t> 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non-stationary scenarios,</a:t>
            </a:r>
            <a:r>
              <a:rPr lang="zh-CN" altLang="en-US" sz="2400" dirty="0"/>
              <a:t>  </a:t>
            </a:r>
            <a:r>
              <a:rPr lang="en-US" altLang="zh-CN" sz="2400" dirty="0"/>
              <a:t>there may be only casual dynamic changes or both casual dynamic changes and global observations vary.</a:t>
            </a: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sz="2400" dirty="0"/>
              <a:t>To add changes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causal</a:t>
            </a:r>
            <a:r>
              <a:rPr lang="zh-CN" altLang="en-US" sz="2400" dirty="0"/>
              <a:t> </a:t>
            </a:r>
            <a:r>
              <a:rPr lang="en-US" altLang="zh-CN" sz="2400" dirty="0"/>
              <a:t>dynamic</a:t>
            </a:r>
            <a:r>
              <a:rPr lang="en-US" sz="2400" dirty="0"/>
              <a:t>, we vary the values of the first layer of the MLP</a:t>
            </a:r>
            <a:r>
              <a:rPr lang="en-US" altLang="zh-CN" sz="2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sz="2400" dirty="0"/>
              <a:t>The global change component is sampled from </a:t>
            </a:r>
            <a:r>
              <a:rPr lang="en-US" sz="2400" dirty="0" err="1"/>
              <a:t>i.i.d</a:t>
            </a:r>
            <a:r>
              <a:rPr lang="en-US" sz="2400" dirty="0"/>
              <a:t> Gaussian distribution whose mean and variance are modulated by domain index.</a:t>
            </a: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altLang="zh-CN" sz="2400" dirty="0"/>
              <a:t>Compared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baseline</a:t>
            </a:r>
            <a:r>
              <a:rPr lang="zh-CN" altLang="en-US" sz="2400" dirty="0"/>
              <a:t> </a:t>
            </a:r>
            <a:r>
              <a:rPr lang="en-US" altLang="zh-CN" sz="2400" dirty="0" err="1"/>
              <a:t>betaVAE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-VAE/</a:t>
            </a:r>
            <a:r>
              <a:rPr lang="zh-CN" altLang="en-US" sz="2400" dirty="0"/>
              <a:t> </a:t>
            </a:r>
            <a:r>
              <a:rPr lang="en-US" altLang="zh-CN" sz="2400" dirty="0"/>
              <a:t>TCL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independent</a:t>
            </a:r>
            <a:r>
              <a:rPr lang="zh-CN" altLang="en-US" sz="2400" dirty="0"/>
              <a:t> </a:t>
            </a:r>
            <a:r>
              <a:rPr lang="en-US" altLang="zh-CN" sz="2400" dirty="0"/>
              <a:t>factors,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LEAP</a:t>
            </a:r>
            <a:r>
              <a:rPr lang="zh-CN" altLang="en-US" sz="2400" dirty="0"/>
              <a:t> </a:t>
            </a:r>
            <a:r>
              <a:rPr lang="en-US" altLang="zh-CN" sz="2400" dirty="0"/>
              <a:t>which</a:t>
            </a:r>
            <a:r>
              <a:rPr lang="zh-CN" altLang="en-US" sz="2400" dirty="0"/>
              <a:t> </a:t>
            </a:r>
            <a:r>
              <a:rPr lang="en-US" sz="2400" dirty="0"/>
              <a:t>only models nonstationary noise</a:t>
            </a:r>
            <a:r>
              <a:rPr lang="en-US" altLang="zh-CN" sz="2400" dirty="0"/>
              <a:t>.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altLang="zh-CN" sz="2400" dirty="0"/>
              <a:t>Mean</a:t>
            </a:r>
            <a:r>
              <a:rPr lang="zh-CN" altLang="en-US" sz="2400" dirty="0"/>
              <a:t> </a:t>
            </a:r>
            <a:r>
              <a:rPr lang="en-US" altLang="zh-CN" sz="2400" dirty="0"/>
              <a:t>Correlation</a:t>
            </a:r>
            <a:r>
              <a:rPr lang="zh-CN" altLang="en-US" sz="2400" dirty="0"/>
              <a:t> </a:t>
            </a:r>
            <a:r>
              <a:rPr lang="en-US" altLang="zh-CN" sz="2400" dirty="0"/>
              <a:t>Coefficient</a:t>
            </a:r>
            <a:r>
              <a:rPr lang="zh-CN" altLang="en-US" sz="2400" dirty="0"/>
              <a:t> </a:t>
            </a:r>
            <a:r>
              <a:rPr lang="en-US" altLang="zh-CN" sz="2400" dirty="0"/>
              <a:t>(MCC)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used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evaluate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learned</a:t>
            </a:r>
            <a:r>
              <a:rPr lang="zh-CN" altLang="en-US" sz="2400" dirty="0"/>
              <a:t> </a:t>
            </a:r>
            <a:r>
              <a:rPr lang="en-US" altLang="zh-CN" sz="2400" dirty="0"/>
              <a:t>representation.</a:t>
            </a:r>
            <a:r>
              <a:rPr lang="zh-CN" altLang="en-US" sz="2400" dirty="0"/>
              <a:t> </a:t>
            </a: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0DA9A6-CF6E-F537-BB24-78189C2A5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32" y="4653136"/>
            <a:ext cx="11424592" cy="17306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6342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687"/>
    </mc:Choice>
    <mc:Fallback xmlns="">
      <p:transition spd="slow" advTm="41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6" descr="http://img4.imgtn.bdimg.com/it/u=1567808387,2544183011&amp;fm=21&amp;gp=0.jpg">
            <a:extLst>
              <a:ext uri="{FF2B5EF4-FFF2-40B4-BE49-F238E27FC236}">
                <a16:creationId xmlns:a16="http://schemas.microsoft.com/office/drawing/2014/main" id="{34F55221-97FF-A042-A48A-E5976D3674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A7FD57-7D33-1B4D-A819-5BC03EC1DE36}"/>
              </a:ext>
            </a:extLst>
          </p:cNvPr>
          <p:cNvSpPr txBox="1">
            <a:spLocks noChangeArrowheads="1"/>
          </p:cNvSpPr>
          <p:nvPr/>
        </p:nvSpPr>
        <p:spPr>
          <a:xfrm>
            <a:off x="2927649" y="122239"/>
            <a:ext cx="7344815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N" altLang="zh-CN" sz="3200" b="1" dirty="0"/>
              <a:t>Application</a:t>
            </a:r>
            <a:r>
              <a:rPr lang="en-US" altLang="zh-CN" sz="3200" b="1" dirty="0"/>
              <a:t>: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Video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Reasoning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4211B9-5691-2115-64B3-EAFE4B49A1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73ADF-4771-6953-BB0A-F75A1C01E4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8" t="8274" r="2720" b="8696"/>
          <a:stretch/>
        </p:blipFill>
        <p:spPr>
          <a:xfrm>
            <a:off x="506342" y="1937884"/>
            <a:ext cx="11076058" cy="1943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4FF1D1-A85B-F406-3EB4-6E2584C013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74" t="6562" r="4730" b="7662"/>
          <a:stretch/>
        </p:blipFill>
        <p:spPr>
          <a:xfrm>
            <a:off x="587835" y="4153262"/>
            <a:ext cx="4502150" cy="2153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F83E78-6721-45AB-27A0-BC1DF01CC8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16" t="6525" r="3998" b="7980"/>
          <a:stretch/>
        </p:blipFill>
        <p:spPr>
          <a:xfrm>
            <a:off x="5825988" y="4221088"/>
            <a:ext cx="5420139" cy="2116590"/>
          </a:xfrm>
          <a:prstGeom prst="rect">
            <a:avLst/>
          </a:prstGeom>
        </p:spPr>
      </p:pic>
      <p:sp>
        <p:nvSpPr>
          <p:cNvPr id="10" name="文本框 3">
            <a:extLst>
              <a:ext uri="{FF2B5EF4-FFF2-40B4-BE49-F238E27FC236}">
                <a16:creationId xmlns:a16="http://schemas.microsoft.com/office/drawing/2014/main" id="{48AD866B-069D-2D19-B6EC-D2CE927C0657}"/>
              </a:ext>
            </a:extLst>
          </p:cNvPr>
          <p:cNvSpPr txBox="1"/>
          <p:nvPr/>
        </p:nvSpPr>
        <p:spPr>
          <a:xfrm>
            <a:off x="263353" y="954260"/>
            <a:ext cx="11737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altLang="zh-CN" sz="2400" dirty="0"/>
              <a:t>Video</a:t>
            </a:r>
            <a:r>
              <a:rPr lang="zh-CN" altLang="en-US" sz="2400" dirty="0"/>
              <a:t> </a:t>
            </a:r>
            <a:r>
              <a:rPr lang="en-US" altLang="zh-CN" sz="2400" dirty="0"/>
              <a:t>reasoning</a:t>
            </a:r>
            <a:r>
              <a:rPr lang="zh-CN" altLang="en-US" sz="2400" dirty="0"/>
              <a:t> </a:t>
            </a:r>
            <a:r>
              <a:rPr lang="en-US" altLang="zh-CN" sz="2400" dirty="0"/>
              <a:t>aims</a:t>
            </a:r>
            <a:r>
              <a:rPr lang="zh-CN" altLang="en-US" sz="2400" dirty="0"/>
              <a:t> </a:t>
            </a:r>
            <a:r>
              <a:rPr lang="en-US" altLang="zh-CN" sz="2400" dirty="0"/>
              <a:t>to answer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neural</a:t>
            </a:r>
            <a:r>
              <a:rPr lang="zh-CN" altLang="en-US" sz="2400" dirty="0"/>
              <a:t> </a:t>
            </a:r>
            <a:r>
              <a:rPr lang="en-US" altLang="zh-CN" sz="2400" dirty="0"/>
              <a:t>language</a:t>
            </a:r>
            <a:r>
              <a:rPr lang="zh-CN" altLang="en-US" sz="2400" dirty="0"/>
              <a:t> </a:t>
            </a:r>
            <a:r>
              <a:rPr lang="en-US" altLang="zh-CN" sz="2400" dirty="0"/>
              <a:t>reasoning</a:t>
            </a:r>
            <a:r>
              <a:rPr lang="zh-CN" altLang="en-US" sz="2400" dirty="0"/>
              <a:t> </a:t>
            </a:r>
            <a:r>
              <a:rPr lang="en-US" altLang="zh-CN" sz="2400" dirty="0"/>
              <a:t>questions</a:t>
            </a:r>
            <a:r>
              <a:rPr lang="zh-CN" altLang="en-US" sz="2400" dirty="0"/>
              <a:t> </a:t>
            </a:r>
            <a:r>
              <a:rPr lang="en-US" altLang="zh-CN" sz="2400" dirty="0"/>
              <a:t>based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video</a:t>
            </a:r>
            <a:r>
              <a:rPr lang="zh-CN" altLang="en-US" sz="2400" dirty="0"/>
              <a:t> </a:t>
            </a:r>
            <a:r>
              <a:rPr lang="en-US" altLang="zh-CN" sz="2400" dirty="0"/>
              <a:t>content,</a:t>
            </a:r>
            <a:r>
              <a:rPr lang="zh-CN" altLang="en-US" sz="2400" dirty="0"/>
              <a:t> </a:t>
            </a:r>
            <a:r>
              <a:rPr lang="en-US" altLang="zh-CN" sz="2400" dirty="0"/>
              <a:t>whose</a:t>
            </a:r>
            <a:r>
              <a:rPr lang="zh-CN" altLang="en-US" sz="2400" dirty="0"/>
              <a:t> </a:t>
            </a:r>
            <a:r>
              <a:rPr lang="en-US" altLang="zh-CN" sz="2400" dirty="0"/>
              <a:t>challenge</a:t>
            </a:r>
            <a:r>
              <a:rPr lang="zh-CN" altLang="en-US" sz="2400" dirty="0"/>
              <a:t> </a:t>
            </a:r>
            <a:r>
              <a:rPr lang="en-US" altLang="zh-CN" sz="2400" dirty="0"/>
              <a:t>lies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understanding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latent</a:t>
            </a:r>
            <a:r>
              <a:rPr lang="zh-CN" altLang="en-US" sz="2400" dirty="0"/>
              <a:t> </a:t>
            </a:r>
            <a:r>
              <a:rPr lang="en-US" altLang="zh-CN" sz="2400" dirty="0"/>
              <a:t>causal</a:t>
            </a:r>
            <a:r>
              <a:rPr lang="zh-CN" altLang="en-US" sz="2400" dirty="0"/>
              <a:t> </a:t>
            </a:r>
            <a:r>
              <a:rPr lang="en-US" altLang="zh-CN" sz="2400" dirty="0"/>
              <a:t>process.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C22576-8439-70E9-AE3C-4D9A3A51FCF5}"/>
              </a:ext>
            </a:extLst>
          </p:cNvPr>
          <p:cNvSpPr txBox="1"/>
          <p:nvPr/>
        </p:nvSpPr>
        <p:spPr>
          <a:xfrm>
            <a:off x="4655840" y="6369636"/>
            <a:ext cx="6192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Credited to</a:t>
            </a:r>
            <a:r>
              <a:rPr lang="zh-CN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</a:t>
            </a:r>
            <a:r>
              <a:rPr lang="zh-CN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SUTD-</a:t>
            </a:r>
            <a:r>
              <a:rPr lang="en-US" altLang="zh-CN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TrafficQA</a:t>
            </a:r>
            <a:r>
              <a:rPr lang="zh-CN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dataset</a:t>
            </a:r>
            <a:r>
              <a:rPr lang="zh-CN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(</a:t>
            </a:r>
            <a:r>
              <a:rPr lang="en-US" altLang="zh-CN" sz="1600" dirty="0"/>
              <a:t>Xu.</a:t>
            </a:r>
            <a:r>
              <a:rPr lang="zh-CN" altLang="en-US" sz="1600" dirty="0"/>
              <a:t> </a:t>
            </a:r>
            <a:r>
              <a:rPr lang="en-US" altLang="zh-CN" sz="1600" dirty="0" err="1"/>
              <a:t>et.al</a:t>
            </a:r>
            <a:r>
              <a:rPr lang="en-US" altLang="zh-CN" sz="1600" dirty="0"/>
              <a:t>.</a:t>
            </a:r>
            <a:r>
              <a:rPr lang="zh-CN" altLang="en-US" sz="1600" dirty="0"/>
              <a:t> </a:t>
            </a:r>
            <a:r>
              <a:rPr lang="en-US" altLang="zh-CN" sz="1600" dirty="0"/>
              <a:t>2021</a:t>
            </a: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)</a:t>
            </a:r>
            <a:endParaRPr lang="en-CN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223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687"/>
    </mc:Choice>
    <mc:Fallback xmlns="">
      <p:transition spd="slow" advTm="41687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6" descr="http://img4.imgtn.bdimg.com/it/u=1567808387,2544183011&amp;fm=21&amp;gp=0.jpg">
            <a:extLst>
              <a:ext uri="{FF2B5EF4-FFF2-40B4-BE49-F238E27FC236}">
                <a16:creationId xmlns:a16="http://schemas.microsoft.com/office/drawing/2014/main" id="{34F55221-97FF-A042-A48A-E5976D3674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A7FD57-7D33-1B4D-A819-5BC03EC1DE36}"/>
              </a:ext>
            </a:extLst>
          </p:cNvPr>
          <p:cNvSpPr txBox="1">
            <a:spLocks noChangeArrowheads="1"/>
          </p:cNvSpPr>
          <p:nvPr/>
        </p:nvSpPr>
        <p:spPr>
          <a:xfrm>
            <a:off x="2855640" y="122239"/>
            <a:ext cx="756084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sz="3200" b="1" dirty="0"/>
              <a:t>Compared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with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Existing</a:t>
            </a:r>
            <a:r>
              <a:rPr lang="zh-CN" altLang="en-US" sz="3200" b="1" dirty="0"/>
              <a:t> </a:t>
            </a:r>
            <a:r>
              <a:rPr lang="en-US" altLang="zh-CN" sz="3200" b="1" dirty="0" err="1"/>
              <a:t>VideoQA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methods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4211B9-5691-2115-64B3-EAFE4B49A1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10" name="文本框 3">
            <a:extLst>
              <a:ext uri="{FF2B5EF4-FFF2-40B4-BE49-F238E27FC236}">
                <a16:creationId xmlns:a16="http://schemas.microsoft.com/office/drawing/2014/main" id="{48AD866B-069D-2D19-B6EC-D2CE927C0657}"/>
              </a:ext>
            </a:extLst>
          </p:cNvPr>
          <p:cNvSpPr txBox="1"/>
          <p:nvPr/>
        </p:nvSpPr>
        <p:spPr>
          <a:xfrm>
            <a:off x="263353" y="954260"/>
            <a:ext cx="11737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Once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causal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dynamics,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efficiently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conduct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reasoning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(such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attribution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counterfactual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causal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inference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03598B-937F-3EEA-B375-C094DDE998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859" b="12183"/>
          <a:stretch/>
        </p:blipFill>
        <p:spPr>
          <a:xfrm>
            <a:off x="479376" y="1844824"/>
            <a:ext cx="6458772" cy="2304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EB743F-B153-2D4C-7725-826A46939A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639" b="12183"/>
          <a:stretch/>
        </p:blipFill>
        <p:spPr>
          <a:xfrm>
            <a:off x="479376" y="4149080"/>
            <a:ext cx="6487776" cy="2304000"/>
          </a:xfrm>
          <a:prstGeom prst="rect">
            <a:avLst/>
          </a:prstGeom>
        </p:spPr>
      </p:pic>
      <p:pic>
        <p:nvPicPr>
          <p:cNvPr id="14" name="Graphic 13" descr="Checkbox Checked with solid fill">
            <a:extLst>
              <a:ext uri="{FF2B5EF4-FFF2-40B4-BE49-F238E27FC236}">
                <a16:creationId xmlns:a16="http://schemas.microsoft.com/office/drawing/2014/main" id="{2723085A-E6A7-A8E8-DCEA-9DC0F4F1B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79927" y="4465528"/>
            <a:ext cx="914400" cy="914400"/>
          </a:xfrm>
          <a:prstGeom prst="rect">
            <a:avLst/>
          </a:prstGeom>
        </p:spPr>
      </p:pic>
      <p:pic>
        <p:nvPicPr>
          <p:cNvPr id="15" name="Graphic 14" descr="Checkbox Crossed with solid fill">
            <a:extLst>
              <a:ext uri="{FF2B5EF4-FFF2-40B4-BE49-F238E27FC236}">
                <a16:creationId xmlns:a16="http://schemas.microsoft.com/office/drawing/2014/main" id="{5FC3B636-1696-A0D0-4726-D62BBBB7EC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9927" y="2399572"/>
            <a:ext cx="914400" cy="914400"/>
          </a:xfrm>
          <a:prstGeom prst="rect">
            <a:avLst/>
          </a:prstGeom>
        </p:spPr>
      </p:pic>
      <p:sp>
        <p:nvSpPr>
          <p:cNvPr id="16" name="文本框 3">
            <a:extLst>
              <a:ext uri="{FF2B5EF4-FFF2-40B4-BE49-F238E27FC236}">
                <a16:creationId xmlns:a16="http://schemas.microsoft.com/office/drawing/2014/main" id="{F52AA747-7A82-7420-CFF8-8DF007D513A3}"/>
              </a:ext>
            </a:extLst>
          </p:cNvPr>
          <p:cNvSpPr txBox="1"/>
          <p:nvPr/>
        </p:nvSpPr>
        <p:spPr>
          <a:xfrm>
            <a:off x="6960096" y="2185015"/>
            <a:ext cx="42360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Formulate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VideoQA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cross-modality matching.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Rely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question-answer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(QA) pairs,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</a:t>
            </a:r>
          </a:p>
        </p:txBody>
      </p:sp>
      <p:sp>
        <p:nvSpPr>
          <p:cNvPr id="17" name="文本框 3">
            <a:extLst>
              <a:ext uri="{FF2B5EF4-FFF2-40B4-BE49-F238E27FC236}">
                <a16:creationId xmlns:a16="http://schemas.microsoft.com/office/drawing/2014/main" id="{BBDF356F-084B-560B-6887-E9924BA06A19}"/>
              </a:ext>
            </a:extLst>
          </p:cNvPr>
          <p:cNvSpPr txBox="1"/>
          <p:nvPr/>
        </p:nvSpPr>
        <p:spPr>
          <a:xfrm>
            <a:off x="6960096" y="4383582"/>
            <a:ext cx="42360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Don’t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pairs.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efficiently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attribution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counterfactual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216D0B-07BE-8ACD-AD84-A99D566D858F}"/>
              </a:ext>
            </a:extLst>
          </p:cNvPr>
          <p:cNvSpPr txBox="1"/>
          <p:nvPr/>
        </p:nvSpPr>
        <p:spPr>
          <a:xfrm>
            <a:off x="119336" y="6472323"/>
            <a:ext cx="110768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Chen</a:t>
            </a:r>
            <a:r>
              <a:rPr lang="zh-CN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et</a:t>
            </a:r>
            <a:r>
              <a:rPr lang="zh-CN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LLCP: Learning Latent Causal Processes for Reasoning-based Video Question Answer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zh-CN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ICLR,</a:t>
            </a:r>
            <a:r>
              <a:rPr lang="zh-CN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2024</a:t>
            </a:r>
            <a:endParaRPr lang="en-CN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930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687"/>
    </mc:Choice>
    <mc:Fallback xmlns="">
      <p:transition spd="slow" advTm="41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6" descr="http://img4.imgtn.bdimg.com/it/u=1567808387,2544183011&amp;fm=21&amp;gp=0.jpg">
            <a:extLst>
              <a:ext uri="{FF2B5EF4-FFF2-40B4-BE49-F238E27FC236}">
                <a16:creationId xmlns:a16="http://schemas.microsoft.com/office/drawing/2014/main" id="{34F55221-97FF-A042-A48A-E5976D3674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A7FD57-7D33-1B4D-A819-5BC03EC1DE36}"/>
              </a:ext>
            </a:extLst>
          </p:cNvPr>
          <p:cNvSpPr txBox="1">
            <a:spLocks noChangeArrowheads="1"/>
          </p:cNvSpPr>
          <p:nvPr/>
        </p:nvSpPr>
        <p:spPr>
          <a:xfrm>
            <a:off x="2927649" y="122239"/>
            <a:ext cx="7344815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sz="3200" b="1" dirty="0"/>
              <a:t>Overall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Framework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4211B9-5691-2115-64B3-EAFE4B49A1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10" name="文本框 3">
            <a:extLst>
              <a:ext uri="{FF2B5EF4-FFF2-40B4-BE49-F238E27FC236}">
                <a16:creationId xmlns:a16="http://schemas.microsoft.com/office/drawing/2014/main" id="{48AD866B-069D-2D19-B6EC-D2CE927C0657}"/>
              </a:ext>
            </a:extLst>
          </p:cNvPr>
          <p:cNvSpPr txBox="1"/>
          <p:nvPr/>
        </p:nvSpPr>
        <p:spPr>
          <a:xfrm>
            <a:off x="263353" y="954260"/>
            <a:ext cx="11737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training,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latent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causal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self-supervision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During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inference,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7C1B7B-95BC-DD22-2066-9B4B585984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7998"/>
          <a:stretch/>
        </p:blipFill>
        <p:spPr>
          <a:xfrm>
            <a:off x="778422" y="1931479"/>
            <a:ext cx="9494042" cy="25056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B1E76B-C8A8-C70B-7451-0940C30ACA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002"/>
          <a:stretch/>
        </p:blipFill>
        <p:spPr>
          <a:xfrm>
            <a:off x="778422" y="4437112"/>
            <a:ext cx="9494042" cy="23127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740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687"/>
    </mc:Choice>
    <mc:Fallback xmlns="">
      <p:transition spd="slow" advTm="41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6" descr="http://img4.imgtn.bdimg.com/it/u=1567808387,2544183011&amp;fm=21&amp;gp=0.jpg">
            <a:extLst>
              <a:ext uri="{FF2B5EF4-FFF2-40B4-BE49-F238E27FC236}">
                <a16:creationId xmlns:a16="http://schemas.microsoft.com/office/drawing/2014/main" id="{34F55221-97FF-A042-A48A-E5976D3674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A7FD57-7D33-1B4D-A819-5BC03EC1DE36}"/>
              </a:ext>
            </a:extLst>
          </p:cNvPr>
          <p:cNvSpPr txBox="1">
            <a:spLocks noChangeArrowheads="1"/>
          </p:cNvSpPr>
          <p:nvPr/>
        </p:nvSpPr>
        <p:spPr>
          <a:xfrm>
            <a:off x="2927649" y="122239"/>
            <a:ext cx="7344815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sz="3200" b="1" dirty="0"/>
              <a:t>Algorithm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Details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4211B9-5691-2115-64B3-EAFE4B49A1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14</a:t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3">
                <a:extLst>
                  <a:ext uri="{FF2B5EF4-FFF2-40B4-BE49-F238E27FC236}">
                    <a16:creationId xmlns:a16="http://schemas.microsoft.com/office/drawing/2014/main" id="{48AD866B-069D-2D19-B6EC-D2CE927C0657}"/>
                  </a:ext>
                </a:extLst>
              </p:cNvPr>
              <p:cNvSpPr txBox="1"/>
              <p:nvPr/>
            </p:nvSpPr>
            <p:spPr>
              <a:xfrm>
                <a:off x="263353" y="954260"/>
                <a:ext cx="11737304" cy="33841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Identify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root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cause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root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cause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abnormal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videos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comparing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them with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learned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causal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structures.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Specifically,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variable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notable shift in the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learned local causal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processes.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𝐱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𝐂</m:t>
                        </m:r>
                      </m:sub>
                    </m:sSub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arg</m:t>
                    </m:r>
                    <m:r>
                      <a:rPr lang="zh-CN" altLang="en-US" sz="24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func>
                      <m:func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𝒕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b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𝐱</m:t>
                                    </m:r>
                                  </m:e>
                                </m:acc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𝐱</m:t>
                                </m:r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𝒕</m:t>
                                </m:r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</a:p>
              <a:p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identify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variable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needs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outlier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noise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reconstruction: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𝐱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𝐂</m:t>
                        </m:r>
                      </m:sub>
                    </m:sSub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arg</m:t>
                    </m:r>
                    <m:r>
                      <a:rPr lang="zh-CN" altLang="en-US" sz="24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func>
                      <m:func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𝒕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𝜖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𝒕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</m:e>
                    </m:func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zh-CN" alt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𝜖</m:t>
                            </m:r>
                          </m:e>
                        </m:acc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limLowPr>
                      <m:e>
                        <m:r>
                          <a:rPr lang="zh-CN" altLang="en-US" sz="24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in</m:t>
                        </m:r>
                      </m:e>
                      <m:lim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𝒌</m:t>
                            </m:r>
                          </m:sub>
                        </m:sSub>
                      </m:lim>
                    </m:limLow>
                    <m:d>
                      <m:dPr>
                        <m:begChr m:val="‖"/>
                        <m:endChr m:val="‖"/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𝐱</m:t>
                                </m:r>
                              </m:e>
                            </m:acc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𝒌</m:t>
                            </m:r>
                          </m:sub>
                        </m:s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𝐱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𝒕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Counterfactual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prediction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1)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Estimate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unique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characters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query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video;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2)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Change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state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into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counterfactor;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3)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Predict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estimated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characters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counterfactual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state.</a:t>
                </a:r>
              </a:p>
            </p:txBody>
          </p:sp>
        </mc:Choice>
        <mc:Fallback>
          <p:sp>
            <p:nvSpPr>
              <p:cNvPr id="10" name="文本框 3">
                <a:extLst>
                  <a:ext uri="{FF2B5EF4-FFF2-40B4-BE49-F238E27FC236}">
                    <a16:creationId xmlns:a16="http://schemas.microsoft.com/office/drawing/2014/main" id="{48AD866B-069D-2D19-B6EC-D2CE927C0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3" y="954260"/>
                <a:ext cx="11737304" cy="3384132"/>
              </a:xfrm>
              <a:prstGeom prst="rect">
                <a:avLst/>
              </a:prstGeom>
              <a:blipFill>
                <a:blip r:embed="rId4"/>
                <a:stretch>
                  <a:fillRect l="-648" t="-1498" r="-648" b="-374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C07C1B7B-95BC-DD22-2066-9B4B585984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16" t="53086" b="-1084"/>
          <a:stretch/>
        </p:blipFill>
        <p:spPr>
          <a:xfrm>
            <a:off x="654943" y="4437112"/>
            <a:ext cx="9749651" cy="23722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4951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687"/>
    </mc:Choice>
    <mc:Fallback xmlns="">
      <p:transition spd="slow" advTm="41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6" descr="http://img4.imgtn.bdimg.com/it/u=1567808387,2544183011&amp;fm=21&amp;gp=0.jpg">
            <a:extLst>
              <a:ext uri="{FF2B5EF4-FFF2-40B4-BE49-F238E27FC236}">
                <a16:creationId xmlns:a16="http://schemas.microsoft.com/office/drawing/2014/main" id="{34F55221-97FF-A042-A48A-E5976D3674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A7FD57-7D33-1B4D-A819-5BC03EC1DE36}"/>
              </a:ext>
            </a:extLst>
          </p:cNvPr>
          <p:cNvSpPr txBox="1">
            <a:spLocks noChangeArrowheads="1"/>
          </p:cNvSpPr>
          <p:nvPr/>
        </p:nvSpPr>
        <p:spPr>
          <a:xfrm>
            <a:off x="2927649" y="122239"/>
            <a:ext cx="7344815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sz="3200" b="1" dirty="0"/>
              <a:t>Showcase of Experimental 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4211B9-5691-2115-64B3-EAFE4B49A1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15</a:t>
            </a:fld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8D91DC-4BE1-BB60-C801-2E1069314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69" y="1552771"/>
            <a:ext cx="11135072" cy="4877921"/>
          </a:xfrm>
          <a:prstGeom prst="rect">
            <a:avLst/>
          </a:prstGeom>
        </p:spPr>
      </p:pic>
      <p:sp>
        <p:nvSpPr>
          <p:cNvPr id="8" name="文本框 3">
            <a:extLst>
              <a:ext uri="{FF2B5EF4-FFF2-40B4-BE49-F238E27FC236}">
                <a16:creationId xmlns:a16="http://schemas.microsoft.com/office/drawing/2014/main" id="{3C658C5B-AEC6-5AFB-5942-E75091967BDE}"/>
              </a:ext>
            </a:extLst>
          </p:cNvPr>
          <p:cNvSpPr txBox="1"/>
          <p:nvPr/>
        </p:nvSpPr>
        <p:spPr>
          <a:xfrm>
            <a:off x="263353" y="954260"/>
            <a:ext cx="11737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causal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63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687"/>
    </mc:Choice>
    <mc:Fallback xmlns="">
      <p:transition spd="slow" advTm="41687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6" descr="http://img4.imgtn.bdimg.com/it/u=1567808387,2544183011&amp;fm=21&amp;gp=0.jpg">
            <a:extLst>
              <a:ext uri="{FF2B5EF4-FFF2-40B4-BE49-F238E27FC236}">
                <a16:creationId xmlns:a16="http://schemas.microsoft.com/office/drawing/2014/main" id="{34F55221-97FF-A042-A48A-E5976D3674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A7FD57-7D33-1B4D-A819-5BC03EC1DE36}"/>
              </a:ext>
            </a:extLst>
          </p:cNvPr>
          <p:cNvSpPr txBox="1">
            <a:spLocks noChangeArrowheads="1"/>
          </p:cNvSpPr>
          <p:nvPr/>
        </p:nvSpPr>
        <p:spPr>
          <a:xfrm>
            <a:off x="2927649" y="122239"/>
            <a:ext cx="7344815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N" altLang="zh-CN" sz="3200" b="1" dirty="0"/>
              <a:t>Application</a:t>
            </a:r>
            <a:r>
              <a:rPr lang="en-US" altLang="zh-CN" sz="3200" b="1" dirty="0"/>
              <a:t>:</a:t>
            </a:r>
            <a:r>
              <a:rPr lang="zh-CN" altLang="en-US" sz="3200" b="1" dirty="0"/>
              <a:t> </a:t>
            </a:r>
            <a:r>
              <a:rPr lang="en-CN" altLang="zh-CN" sz="3200" b="1" dirty="0"/>
              <a:t>Few</a:t>
            </a:r>
            <a:r>
              <a:rPr lang="en-US" altLang="zh-CN" sz="3200" b="1" dirty="0"/>
              <a:t>-shot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Action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Recognition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4211B9-5691-2115-64B3-EAFE4B49A1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10" name="文本框 3">
            <a:extLst>
              <a:ext uri="{FF2B5EF4-FFF2-40B4-BE49-F238E27FC236}">
                <a16:creationId xmlns:a16="http://schemas.microsoft.com/office/drawing/2014/main" id="{48AD866B-069D-2D19-B6EC-D2CE927C0657}"/>
              </a:ext>
            </a:extLst>
          </p:cNvPr>
          <p:cNvSpPr txBox="1"/>
          <p:nvPr/>
        </p:nvSpPr>
        <p:spPr>
          <a:xfrm>
            <a:off x="263353" y="954260"/>
            <a:ext cx="11737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altLang="zh-CN" sz="2400" dirty="0"/>
              <a:t>Few-shot</a:t>
            </a:r>
            <a:r>
              <a:rPr lang="zh-CN" altLang="en-US" sz="2400" dirty="0"/>
              <a:t> </a:t>
            </a:r>
            <a:r>
              <a:rPr lang="en-US" altLang="zh-CN" sz="2400" dirty="0"/>
              <a:t>action</a:t>
            </a:r>
            <a:r>
              <a:rPr lang="zh-CN" altLang="en-US" sz="2400" dirty="0"/>
              <a:t> </a:t>
            </a:r>
            <a:r>
              <a:rPr lang="en-US" altLang="zh-CN" sz="2400" dirty="0"/>
              <a:t>recognition</a:t>
            </a:r>
            <a:r>
              <a:rPr lang="zh-CN" altLang="en-US" sz="2400" dirty="0"/>
              <a:t> </a:t>
            </a:r>
            <a:r>
              <a:rPr lang="en-US" altLang="zh-CN" sz="2400" dirty="0"/>
              <a:t>targets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efficiently</a:t>
            </a:r>
            <a:r>
              <a:rPr lang="zh-CN" altLang="en-US" sz="2400" dirty="0"/>
              <a:t> </a:t>
            </a:r>
            <a:r>
              <a:rPr lang="en-US" altLang="zh-CN" sz="2400" dirty="0"/>
              <a:t>transfer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learned</a:t>
            </a:r>
            <a:r>
              <a:rPr lang="zh-CN" altLang="en-US" sz="2400" dirty="0"/>
              <a:t> </a:t>
            </a:r>
            <a:r>
              <a:rPr lang="en-US" altLang="zh-CN" sz="2400" dirty="0"/>
              <a:t>action</a:t>
            </a:r>
            <a:r>
              <a:rPr lang="zh-CN" altLang="en-US" sz="2400" dirty="0"/>
              <a:t> </a:t>
            </a:r>
            <a:r>
              <a:rPr lang="en-US" altLang="zh-CN" sz="2400" dirty="0"/>
              <a:t>recognition</a:t>
            </a:r>
            <a:r>
              <a:rPr lang="zh-CN" altLang="en-US" sz="2400" dirty="0"/>
              <a:t> </a:t>
            </a:r>
            <a:r>
              <a:rPr lang="en-US" altLang="zh-CN" sz="2400" dirty="0"/>
              <a:t>knowledge</a:t>
            </a:r>
            <a:r>
              <a:rPr lang="zh-CN" altLang="en-US" sz="2400" dirty="0"/>
              <a:t> </a:t>
            </a:r>
            <a:r>
              <a:rPr lang="en-US" altLang="zh-CN" sz="2400" dirty="0"/>
              <a:t>into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new</a:t>
            </a:r>
            <a:r>
              <a:rPr lang="zh-CN" altLang="en-US" sz="2400" dirty="0"/>
              <a:t> </a:t>
            </a:r>
            <a:r>
              <a:rPr lang="en-US" altLang="zh-CN" sz="2400" dirty="0"/>
              <a:t>domain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few-shot</a:t>
            </a:r>
            <a:r>
              <a:rPr lang="zh-CN" altLang="en-US" sz="2400" dirty="0"/>
              <a:t> </a:t>
            </a:r>
            <a:r>
              <a:rPr lang="en-US" altLang="zh-CN" sz="2400" dirty="0"/>
              <a:t>examples.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A365E1-45CF-17FF-04F9-773BE01E9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" y="2310206"/>
            <a:ext cx="12001500" cy="3886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C2A41D-A3D5-218B-519B-922B37DE3669}"/>
              </a:ext>
            </a:extLst>
          </p:cNvPr>
          <p:cNvSpPr txBox="1"/>
          <p:nvPr/>
        </p:nvSpPr>
        <p:spPr>
          <a:xfrm>
            <a:off x="4727848" y="6200359"/>
            <a:ext cx="6192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Credited to</a:t>
            </a:r>
            <a:r>
              <a:rPr lang="zh-CN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</a:t>
            </a:r>
            <a:r>
              <a:rPr lang="zh-CN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Something-Else</a:t>
            </a:r>
            <a:r>
              <a:rPr lang="zh-CN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dataset</a:t>
            </a:r>
            <a:r>
              <a:rPr lang="zh-CN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(</a:t>
            </a:r>
            <a:r>
              <a:rPr lang="en-US" sz="1600" dirty="0" err="1"/>
              <a:t>Materzynska</a:t>
            </a:r>
            <a:r>
              <a:rPr lang="en-US" altLang="zh-CN" sz="1600" dirty="0"/>
              <a:t>.</a:t>
            </a:r>
            <a:r>
              <a:rPr lang="zh-CN" altLang="en-US" sz="1600" dirty="0"/>
              <a:t> </a:t>
            </a:r>
            <a:r>
              <a:rPr lang="en-US" altLang="zh-CN" sz="1600" dirty="0"/>
              <a:t>2020</a:t>
            </a: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)</a:t>
            </a:r>
            <a:endParaRPr lang="en-CN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804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687"/>
    </mc:Choice>
    <mc:Fallback xmlns="">
      <p:transition spd="slow" advTm="41687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6" descr="http://img4.imgtn.bdimg.com/it/u=1567808387,2544183011&amp;fm=21&amp;gp=0.jpg">
            <a:extLst>
              <a:ext uri="{FF2B5EF4-FFF2-40B4-BE49-F238E27FC236}">
                <a16:creationId xmlns:a16="http://schemas.microsoft.com/office/drawing/2014/main" id="{34F55221-97FF-A042-A48A-E5976D3674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A7FD57-7D33-1B4D-A819-5BC03EC1DE36}"/>
              </a:ext>
            </a:extLst>
          </p:cNvPr>
          <p:cNvSpPr txBox="1">
            <a:spLocks noChangeArrowheads="1"/>
          </p:cNvSpPr>
          <p:nvPr/>
        </p:nvSpPr>
        <p:spPr>
          <a:xfrm>
            <a:off x="2927649" y="122239"/>
            <a:ext cx="7344815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N" altLang="zh-CN" sz="3200" b="1" dirty="0"/>
              <a:t>Application</a:t>
            </a:r>
            <a:r>
              <a:rPr lang="en-US" altLang="zh-CN" sz="3200" b="1" dirty="0"/>
              <a:t>:</a:t>
            </a:r>
            <a:r>
              <a:rPr lang="zh-CN" altLang="en-US" sz="3200" b="1" dirty="0"/>
              <a:t> </a:t>
            </a:r>
            <a:r>
              <a:rPr lang="en-CN" altLang="zh-CN" sz="3200" b="1" dirty="0"/>
              <a:t>Few</a:t>
            </a:r>
            <a:r>
              <a:rPr lang="en-US" altLang="zh-CN" sz="3200" b="1" dirty="0"/>
              <a:t>-shot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Action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Recognition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4211B9-5691-2115-64B3-EAFE4B49A1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10" name="文本框 3">
            <a:extLst>
              <a:ext uri="{FF2B5EF4-FFF2-40B4-BE49-F238E27FC236}">
                <a16:creationId xmlns:a16="http://schemas.microsoft.com/office/drawing/2014/main" id="{48AD866B-069D-2D19-B6EC-D2CE927C0657}"/>
              </a:ext>
            </a:extLst>
          </p:cNvPr>
          <p:cNvSpPr txBox="1"/>
          <p:nvPr/>
        </p:nvSpPr>
        <p:spPr>
          <a:xfrm>
            <a:off x="263353" y="954260"/>
            <a:ext cx="117373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altLang="zh-CN" sz="2400" dirty="0"/>
              <a:t>Key</a:t>
            </a:r>
            <a:r>
              <a:rPr lang="zh-CN" altLang="en-US" sz="2400" dirty="0"/>
              <a:t> </a:t>
            </a:r>
            <a:r>
              <a:rPr lang="en-US" altLang="zh-CN" sz="2400" dirty="0"/>
              <a:t>insight:</a:t>
            </a:r>
            <a:r>
              <a:rPr lang="zh-CN" altLang="en-US" sz="2400" dirty="0"/>
              <a:t> </a:t>
            </a:r>
            <a:r>
              <a:rPr lang="en-US" altLang="zh-CN" sz="2400" dirty="0"/>
              <a:t>Despite</a:t>
            </a:r>
            <a:r>
              <a:rPr lang="zh-CN" altLang="en-US" sz="2400" dirty="0"/>
              <a:t> </a:t>
            </a:r>
            <a:r>
              <a:rPr lang="en-US" altLang="zh-CN" sz="2400" dirty="0"/>
              <a:t>different</a:t>
            </a:r>
            <a:r>
              <a:rPr lang="zh-CN" altLang="en-US" sz="2400" dirty="0"/>
              <a:t> </a:t>
            </a:r>
            <a:r>
              <a:rPr lang="en-US" altLang="zh-CN" sz="2400" dirty="0"/>
              <a:t>representations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actions,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sz="2400" dirty="0"/>
              <a:t>underlying physical laws are invariant</a:t>
            </a:r>
            <a:r>
              <a:rPr lang="zh-CN" altLang="en-US" sz="2400" dirty="0"/>
              <a:t> </a:t>
            </a:r>
            <a:r>
              <a:rPr lang="en-US" altLang="zh-CN" sz="2400" dirty="0"/>
              <a:t>across</a:t>
            </a:r>
            <a:r>
              <a:rPr lang="zh-CN" altLang="en-US" sz="2400" dirty="0"/>
              <a:t> </a:t>
            </a:r>
            <a:r>
              <a:rPr lang="en-US" altLang="zh-CN" sz="2400" dirty="0"/>
              <a:t>different</a:t>
            </a:r>
            <a:r>
              <a:rPr lang="zh-CN" altLang="en-US" sz="2400" dirty="0"/>
              <a:t> </a:t>
            </a:r>
            <a:r>
              <a:rPr lang="en-US" altLang="zh-CN" sz="2400" dirty="0"/>
              <a:t>actions.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altLang="zh-CN" sz="2400" dirty="0"/>
              <a:t>Once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causal</a:t>
            </a:r>
            <a:r>
              <a:rPr lang="zh-CN" altLang="en-US" sz="2400" dirty="0"/>
              <a:t> </a:t>
            </a:r>
            <a:r>
              <a:rPr lang="en-US" altLang="zh-CN" sz="2400" dirty="0"/>
              <a:t>dynamic</a:t>
            </a:r>
            <a:r>
              <a:rPr lang="zh-CN" altLang="en-US" sz="2400" dirty="0"/>
              <a:t> </a:t>
            </a:r>
            <a:r>
              <a:rPr lang="en-US" altLang="zh-CN" sz="2400" dirty="0"/>
              <a:t>model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identified,</a:t>
            </a:r>
            <a:r>
              <a:rPr lang="zh-CN" altLang="en-US" sz="2400" dirty="0"/>
              <a:t> </a:t>
            </a:r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fix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temporal</a:t>
            </a:r>
            <a:r>
              <a:rPr lang="zh-CN" altLang="en-US" sz="2400" dirty="0"/>
              <a:t> </a:t>
            </a:r>
            <a:r>
              <a:rPr lang="en-US" altLang="zh-CN" sz="2400" dirty="0"/>
              <a:t>dynamic</a:t>
            </a:r>
            <a:r>
              <a:rPr lang="zh-CN" altLang="en-US" sz="2400" dirty="0"/>
              <a:t> </a:t>
            </a:r>
            <a:r>
              <a:rPr lang="en-US" altLang="zh-CN" sz="2400" dirty="0"/>
              <a:t>transition</a:t>
            </a:r>
            <a:r>
              <a:rPr lang="zh-CN" altLang="en-US" sz="2400" dirty="0"/>
              <a:t> </a:t>
            </a:r>
            <a:r>
              <a:rPr lang="en-US" altLang="zh-CN" sz="2400" dirty="0"/>
              <a:t>function</a:t>
            </a:r>
            <a:r>
              <a:rPr lang="zh-CN" altLang="en-US" sz="2400" dirty="0"/>
              <a:t> </a:t>
            </a:r>
            <a:r>
              <a:rPr lang="en-US" altLang="zh-CN" sz="2400" dirty="0"/>
              <a:t>(in</a:t>
            </a:r>
            <a:r>
              <a:rPr lang="zh-CN" altLang="en-US" sz="2400" dirty="0"/>
              <a:t> </a:t>
            </a:r>
            <a:r>
              <a:rPr lang="en-US" altLang="zh-CN" sz="2400" dirty="0"/>
              <a:t>each</a:t>
            </a:r>
            <a:r>
              <a:rPr lang="zh-CN" altLang="en-US" sz="2400" dirty="0"/>
              <a:t> </a:t>
            </a:r>
            <a:r>
              <a:rPr lang="en-US" altLang="zh-CN" sz="2400" dirty="0"/>
              <a:t>domain)</a:t>
            </a:r>
            <a:r>
              <a:rPr lang="zh-CN" altLang="en-US" sz="2400" dirty="0"/>
              <a:t> </a:t>
            </a:r>
            <a:r>
              <a:rPr lang="en-US" altLang="zh-CN" sz="2400" dirty="0"/>
              <a:t>as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constraint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adapt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novel</a:t>
            </a:r>
            <a:r>
              <a:rPr lang="zh-CN" altLang="en-US" sz="2400" dirty="0"/>
              <a:t> </a:t>
            </a:r>
            <a:r>
              <a:rPr lang="en-US" altLang="zh-CN" sz="2400" dirty="0"/>
              <a:t>data.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F8F09D-332C-D419-F34D-0856F7AD1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37" y="3140968"/>
            <a:ext cx="12072664" cy="23887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D6F2A4-5452-DA3D-1E05-88B2ED59711C}"/>
              </a:ext>
            </a:extLst>
          </p:cNvPr>
          <p:cNvSpPr txBox="1"/>
          <p:nvPr/>
        </p:nvSpPr>
        <p:spPr>
          <a:xfrm>
            <a:off x="119336" y="6472323"/>
            <a:ext cx="110768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Li</a:t>
            </a:r>
            <a:r>
              <a:rPr lang="zh-CN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et</a:t>
            </a:r>
            <a:r>
              <a:rPr lang="zh-CN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al.</a:t>
            </a:r>
            <a:r>
              <a:rPr lang="zh-CN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Learning Causal Domain-Invariant Temporal Dynamics for</a:t>
            </a:r>
            <a:r>
              <a:rPr lang="zh-CN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Few-Shot Action Recognition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zh-CN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ICML,</a:t>
            </a:r>
            <a:r>
              <a:rPr lang="zh-CN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2024</a:t>
            </a:r>
            <a:endParaRPr lang="en-CN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002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687"/>
    </mc:Choice>
    <mc:Fallback xmlns="">
      <p:transition spd="slow" advTm="41687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6" descr="http://img4.imgtn.bdimg.com/it/u=1567808387,2544183011&amp;fm=21&amp;gp=0.jpg">
            <a:extLst>
              <a:ext uri="{FF2B5EF4-FFF2-40B4-BE49-F238E27FC236}">
                <a16:creationId xmlns:a16="http://schemas.microsoft.com/office/drawing/2014/main" id="{34F55221-97FF-A042-A48A-E5976D3674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A7FD57-7D33-1B4D-A819-5BC03EC1DE36}"/>
              </a:ext>
            </a:extLst>
          </p:cNvPr>
          <p:cNvSpPr txBox="1">
            <a:spLocks noChangeArrowheads="1"/>
          </p:cNvSpPr>
          <p:nvPr/>
        </p:nvSpPr>
        <p:spPr>
          <a:xfrm>
            <a:off x="2927649" y="122239"/>
            <a:ext cx="7344815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sz="3200" b="1" dirty="0"/>
              <a:t>Quantitative Experimental 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4211B9-5691-2115-64B3-EAFE4B49A1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8" name="文本框 3">
            <a:extLst>
              <a:ext uri="{FF2B5EF4-FFF2-40B4-BE49-F238E27FC236}">
                <a16:creationId xmlns:a16="http://schemas.microsoft.com/office/drawing/2014/main" id="{3C658C5B-AEC6-5AFB-5942-E75091967BDE}"/>
              </a:ext>
            </a:extLst>
          </p:cNvPr>
          <p:cNvSpPr txBox="1"/>
          <p:nvPr/>
        </p:nvSpPr>
        <p:spPr>
          <a:xfrm>
            <a:off x="263353" y="954260"/>
            <a:ext cx="11737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Significantly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few-shot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recognition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SOTAs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714F9-DDD5-4C6E-F572-EEE8BF1EB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" y="1340768"/>
            <a:ext cx="11994787" cy="26014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9A5CDA8-1069-53F1-D9D8-777AB56EE182}"/>
              </a:ext>
            </a:extLst>
          </p:cNvPr>
          <p:cNvSpPr/>
          <p:nvPr/>
        </p:nvSpPr>
        <p:spPr>
          <a:xfrm>
            <a:off x="263353" y="3510168"/>
            <a:ext cx="11737303" cy="21602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600FE1-AA55-B957-F21C-A9CD448C6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0383" y="4225517"/>
            <a:ext cx="6735937" cy="2583430"/>
          </a:xfrm>
          <a:prstGeom prst="rect">
            <a:avLst/>
          </a:prstGeom>
        </p:spPr>
      </p:pic>
      <p:sp>
        <p:nvSpPr>
          <p:cNvPr id="10" name="文本框 3">
            <a:extLst>
              <a:ext uri="{FF2B5EF4-FFF2-40B4-BE49-F238E27FC236}">
                <a16:creationId xmlns:a16="http://schemas.microsoft.com/office/drawing/2014/main" id="{6149E0B4-0CD7-62C2-D145-B964A4711052}"/>
              </a:ext>
            </a:extLst>
          </p:cNvPr>
          <p:cNvSpPr txBox="1"/>
          <p:nvPr/>
        </p:nvSpPr>
        <p:spPr>
          <a:xfrm>
            <a:off x="263353" y="3861048"/>
            <a:ext cx="11737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compositional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recognition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E8F932-13B9-95A4-0D95-4544D2A62D37}"/>
              </a:ext>
            </a:extLst>
          </p:cNvPr>
          <p:cNvSpPr/>
          <p:nvPr/>
        </p:nvSpPr>
        <p:spPr>
          <a:xfrm>
            <a:off x="2495599" y="5552092"/>
            <a:ext cx="6480721" cy="20773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04E445-3194-14D7-B9DC-519E9010BF97}"/>
              </a:ext>
            </a:extLst>
          </p:cNvPr>
          <p:cNvSpPr/>
          <p:nvPr/>
        </p:nvSpPr>
        <p:spPr>
          <a:xfrm>
            <a:off x="2495598" y="6435044"/>
            <a:ext cx="6480721" cy="20773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678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687"/>
    </mc:Choice>
    <mc:Fallback xmlns="">
      <p:transition spd="slow" advTm="41687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img4.imgtn.bdimg.com/it/u=1567808387,2544183011&amp;fm=21&amp;gp=0.jp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img4.imgtn.bdimg.com/it/u=1567808387,2544183011&amp;fm=21&amp;gp=0.jp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http://img4.imgtn.bdimg.com/it/u=1567808387,2544183011&amp;fm=21&amp;gp=0.jpg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805C83A-6C55-3044-9DDA-4A6382BE6060}"/>
              </a:ext>
            </a:extLst>
          </p:cNvPr>
          <p:cNvSpPr txBox="1">
            <a:spLocks noChangeArrowheads="1"/>
          </p:cNvSpPr>
          <p:nvPr/>
        </p:nvSpPr>
        <p:spPr>
          <a:xfrm>
            <a:off x="2495600" y="122239"/>
            <a:ext cx="7344815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sz="3200" b="1" dirty="0"/>
              <a:t>Takeaway Points</a:t>
            </a:r>
          </a:p>
        </p:txBody>
      </p:sp>
      <p:sp>
        <p:nvSpPr>
          <p:cNvPr id="7" name="文本框 3">
            <a:extLst>
              <a:ext uri="{FF2B5EF4-FFF2-40B4-BE49-F238E27FC236}">
                <a16:creationId xmlns:a16="http://schemas.microsoft.com/office/drawing/2014/main" id="{6513E87B-1FB8-62DC-CB43-8EA6BA171FBD}"/>
              </a:ext>
            </a:extLst>
          </p:cNvPr>
          <p:cNvSpPr txBox="1"/>
          <p:nvPr/>
        </p:nvSpPr>
        <p:spPr>
          <a:xfrm>
            <a:off x="479376" y="954260"/>
            <a:ext cx="1065718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/>
              <a:t>Video</a:t>
            </a:r>
            <a:r>
              <a:rPr lang="zh-CN" altLang="en-US" sz="2400" dirty="0"/>
              <a:t> </a:t>
            </a:r>
            <a:r>
              <a:rPr lang="en-US" altLang="zh-CN" sz="2400" dirty="0"/>
              <a:t>data</a:t>
            </a:r>
            <a:r>
              <a:rPr lang="zh-CN" altLang="en-US" sz="2400" dirty="0"/>
              <a:t> </a:t>
            </a:r>
            <a:r>
              <a:rPr lang="en-US" altLang="zh-CN" sz="2400" dirty="0"/>
              <a:t>provides</a:t>
            </a:r>
            <a:r>
              <a:rPr lang="zh-CN" altLang="en-US" sz="2400" dirty="0"/>
              <a:t> </a:t>
            </a:r>
            <a:r>
              <a:rPr lang="en-US" altLang="zh-CN" sz="2400" dirty="0"/>
              <a:t>more</a:t>
            </a:r>
            <a:r>
              <a:rPr lang="zh-CN" altLang="en-US" sz="2400" dirty="0"/>
              <a:t> </a:t>
            </a:r>
            <a:r>
              <a:rPr lang="en-US" altLang="zh-CN" sz="2400" dirty="0"/>
              <a:t>“changeability”</a:t>
            </a:r>
            <a:r>
              <a:rPr lang="zh-CN" altLang="en-US" sz="2400" dirty="0"/>
              <a:t> </a:t>
            </a:r>
            <a:r>
              <a:rPr lang="en-US" altLang="zh-CN" sz="2400" dirty="0"/>
              <a:t>than</a:t>
            </a:r>
            <a:r>
              <a:rPr lang="zh-CN" altLang="en-US" sz="2400" dirty="0"/>
              <a:t> </a:t>
            </a:r>
            <a:r>
              <a:rPr lang="en-US" altLang="zh-CN" sz="2400" dirty="0"/>
              <a:t>static</a:t>
            </a:r>
            <a:r>
              <a:rPr lang="zh-CN" altLang="en-US" sz="2400" dirty="0"/>
              <a:t> </a:t>
            </a:r>
            <a:r>
              <a:rPr lang="en-US" altLang="zh-CN" sz="2400" dirty="0"/>
              <a:t>data,</a:t>
            </a:r>
            <a:r>
              <a:rPr lang="zh-CN" altLang="en-US" sz="2400" dirty="0"/>
              <a:t> </a:t>
            </a:r>
            <a:r>
              <a:rPr lang="en-US" altLang="zh-CN" sz="2400" dirty="0"/>
              <a:t>which</a:t>
            </a:r>
            <a:r>
              <a:rPr lang="zh-CN" altLang="en-US" sz="2400" dirty="0"/>
              <a:t> </a:t>
            </a:r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/>
              <a:t>help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identification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latent</a:t>
            </a:r>
            <a:r>
              <a:rPr lang="zh-CN" altLang="en-US" sz="2400" dirty="0"/>
              <a:t> </a:t>
            </a:r>
            <a:r>
              <a:rPr lang="en-US" altLang="zh-CN" sz="2400" dirty="0"/>
              <a:t>representation.</a:t>
            </a:r>
            <a:r>
              <a:rPr lang="zh-CN" altLang="en-US" sz="2400" dirty="0"/>
              <a:t>  </a:t>
            </a:r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identification</a:t>
            </a:r>
            <a:r>
              <a:rPr lang="zh-CN" altLang="en-US" sz="2400" dirty="0"/>
              <a:t> </a:t>
            </a:r>
            <a:r>
              <a:rPr lang="en-US" altLang="zh-CN" sz="2400" dirty="0"/>
              <a:t>results</a:t>
            </a:r>
            <a:r>
              <a:rPr lang="zh-CN" altLang="en-US" sz="2400" dirty="0"/>
              <a:t> </a:t>
            </a:r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/>
              <a:t>be</a:t>
            </a:r>
            <a:r>
              <a:rPr lang="zh-CN" altLang="en-US" sz="2400" dirty="0"/>
              <a:t> </a:t>
            </a:r>
            <a:r>
              <a:rPr lang="en-US" altLang="zh-CN" sz="2400" dirty="0"/>
              <a:t>extended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more</a:t>
            </a:r>
            <a:r>
              <a:rPr lang="zh-CN" altLang="en-US" sz="2400" dirty="0"/>
              <a:t> </a:t>
            </a:r>
            <a:r>
              <a:rPr lang="en-US" altLang="zh-CN" sz="2400" dirty="0"/>
              <a:t>challenging</a:t>
            </a:r>
            <a:r>
              <a:rPr lang="zh-CN" altLang="en-US" sz="2400" dirty="0"/>
              <a:t> </a:t>
            </a:r>
            <a:r>
              <a:rPr lang="en-US" altLang="zh-CN" sz="2400" dirty="0"/>
              <a:t>scenarios,</a:t>
            </a:r>
            <a:r>
              <a:rPr lang="zh-CN" altLang="en-US" sz="2400" dirty="0"/>
              <a:t> </a:t>
            </a:r>
            <a:r>
              <a:rPr lang="en-US" altLang="zh-CN" sz="2400" dirty="0"/>
              <a:t>such</a:t>
            </a:r>
            <a:r>
              <a:rPr lang="zh-CN" altLang="en-US" sz="2400" dirty="0"/>
              <a:t> </a:t>
            </a:r>
            <a:r>
              <a:rPr lang="en-US" altLang="zh-CN" sz="2400" dirty="0"/>
              <a:t>as</a:t>
            </a:r>
            <a:r>
              <a:rPr lang="zh-CN" altLang="en-US" sz="2400" dirty="0"/>
              <a:t> </a:t>
            </a:r>
            <a:r>
              <a:rPr lang="en-US" altLang="zh-CN" sz="2400" dirty="0"/>
              <a:t>unknown</a:t>
            </a:r>
            <a:r>
              <a:rPr lang="zh-CN" altLang="en-US" sz="2400" dirty="0"/>
              <a:t> </a:t>
            </a:r>
            <a:r>
              <a:rPr lang="en-US" altLang="zh-CN" sz="2400" dirty="0"/>
              <a:t>non-stationary,</a:t>
            </a:r>
            <a:r>
              <a:rPr lang="zh-CN" altLang="en-US" sz="2400" dirty="0"/>
              <a:t> </a:t>
            </a:r>
            <a:r>
              <a:rPr lang="en-US" altLang="zh-CN" sz="2400" dirty="0"/>
              <a:t>non-invertibility,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instantaneous</a:t>
            </a:r>
            <a:r>
              <a:rPr lang="zh-CN" altLang="en-US" sz="2400" dirty="0"/>
              <a:t> </a:t>
            </a:r>
            <a:r>
              <a:rPr lang="en-US" altLang="zh-CN" sz="2400" dirty="0"/>
              <a:t>relations.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the algorithm,</a:t>
            </a:r>
            <a:r>
              <a:rPr lang="zh-CN" altLang="en-US" sz="2400" dirty="0"/>
              <a:t> </a:t>
            </a:r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sz="2400" dirty="0">
                <a:cs typeface="Arial" panose="020B0604020202020204" pitchFamily="34" charset="0"/>
              </a:rPr>
              <a:t>encourage conditional independence</a:t>
            </a:r>
            <a:r>
              <a:rPr lang="zh-CN" altLang="en-US" sz="2400" dirty="0">
                <a:cs typeface="Arial" panose="020B0604020202020204" pitchFamily="34" charset="0"/>
              </a:rPr>
              <a:t> </a:t>
            </a:r>
            <a:r>
              <a:rPr lang="en-US" altLang="zh-CN" sz="2400" dirty="0">
                <a:cs typeface="Arial" panose="020B0604020202020204" pitchFamily="34" charset="0"/>
              </a:rPr>
              <a:t>by</a:t>
            </a:r>
            <a:r>
              <a:rPr lang="zh-CN" altLang="en-US" sz="2400" dirty="0">
                <a:cs typeface="Arial" panose="020B0604020202020204" pitchFamily="34" charset="0"/>
              </a:rPr>
              <a:t> </a:t>
            </a:r>
            <a:r>
              <a:rPr lang="en-US" altLang="zh-CN" sz="2400" dirty="0">
                <a:cs typeface="Arial" panose="020B0604020202020204" pitchFamily="34" charset="0"/>
              </a:rPr>
              <a:t>adding</a:t>
            </a:r>
            <a:r>
              <a:rPr lang="zh-CN" altLang="en-US" sz="2400" dirty="0">
                <a:cs typeface="Arial" panose="020B0604020202020204" pitchFamily="34" charset="0"/>
              </a:rPr>
              <a:t> </a:t>
            </a:r>
            <a:r>
              <a:rPr lang="en-US" altLang="zh-CN" sz="2400" dirty="0">
                <a:cs typeface="Arial" panose="020B0604020202020204" pitchFamily="34" charset="0"/>
              </a:rPr>
              <a:t>the constraint</a:t>
            </a:r>
            <a:r>
              <a:rPr lang="zh-CN" altLang="en-US" sz="2400" dirty="0">
                <a:cs typeface="Arial" panose="020B0604020202020204" pitchFamily="34" charset="0"/>
              </a:rPr>
              <a:t> </a:t>
            </a:r>
            <a:r>
              <a:rPr lang="en-US" altLang="zh-CN" sz="2400" dirty="0">
                <a:cs typeface="Arial" panose="020B0604020202020204" pitchFamily="34" charset="0"/>
              </a:rPr>
              <a:t>between</a:t>
            </a:r>
            <a:r>
              <a:rPr lang="zh-CN" altLang="en-US" sz="2400" dirty="0">
                <a:cs typeface="Arial" panose="020B0604020202020204" pitchFamily="34" charset="0"/>
              </a:rPr>
              <a:t> </a:t>
            </a:r>
            <a:r>
              <a:rPr lang="en-US" altLang="zh-CN" sz="2400" dirty="0">
                <a:cs typeface="Arial" panose="020B0604020202020204" pitchFamily="34" charset="0"/>
              </a:rPr>
              <a:t>the</a:t>
            </a:r>
            <a:r>
              <a:rPr lang="zh-CN" altLang="en-US" sz="2400" dirty="0">
                <a:cs typeface="Arial" panose="020B0604020202020204" pitchFamily="34" charset="0"/>
              </a:rPr>
              <a:t> </a:t>
            </a:r>
            <a:r>
              <a:rPr lang="en-US" altLang="zh-CN" sz="2400" dirty="0">
                <a:cs typeface="Arial" panose="020B0604020202020204" pitchFamily="34" charset="0"/>
              </a:rPr>
              <a:t>learned</a:t>
            </a:r>
            <a:r>
              <a:rPr lang="zh-CN" altLang="en-US" sz="2400" dirty="0">
                <a:cs typeface="Arial" panose="020B0604020202020204" pitchFamily="34" charset="0"/>
              </a:rPr>
              <a:t> </a:t>
            </a:r>
            <a:r>
              <a:rPr lang="en-US" altLang="zh-CN" sz="2400" dirty="0">
                <a:cs typeface="Arial" panose="020B0604020202020204" pitchFamily="34" charset="0"/>
              </a:rPr>
              <a:t>posterior</a:t>
            </a:r>
            <a:r>
              <a:rPr lang="zh-CN" altLang="en-US" sz="2400" dirty="0">
                <a:cs typeface="Arial" panose="020B0604020202020204" pitchFamily="34" charset="0"/>
              </a:rPr>
              <a:t> </a:t>
            </a:r>
            <a:r>
              <a:rPr lang="en-US" altLang="zh-CN" sz="2400" dirty="0">
                <a:cs typeface="Arial" panose="020B0604020202020204" pitchFamily="34" charset="0"/>
              </a:rPr>
              <a:t>and</a:t>
            </a:r>
            <a:r>
              <a:rPr lang="zh-CN" altLang="en-US" sz="2400" dirty="0">
                <a:cs typeface="Arial" panose="020B0604020202020204" pitchFamily="34" charset="0"/>
              </a:rPr>
              <a:t> </a:t>
            </a:r>
            <a:r>
              <a:rPr lang="en-US" sz="2400" dirty="0">
                <a:cs typeface="Arial" panose="020B0604020202020204" pitchFamily="34" charset="0"/>
              </a:rPr>
              <a:t>conditional independen</a:t>
            </a:r>
            <a:r>
              <a:rPr lang="en-US" altLang="zh-CN" sz="2400" dirty="0">
                <a:cs typeface="Arial" panose="020B0604020202020204" pitchFamily="34" charset="0"/>
              </a:rPr>
              <a:t>t</a:t>
            </a:r>
            <a:r>
              <a:rPr lang="zh-CN" altLang="en-US" sz="2400" dirty="0">
                <a:cs typeface="Arial" panose="020B0604020202020204" pitchFamily="34" charset="0"/>
              </a:rPr>
              <a:t> </a:t>
            </a:r>
            <a:r>
              <a:rPr lang="en-US" altLang="zh-CN" sz="2400" dirty="0">
                <a:cs typeface="Arial" panose="020B0604020202020204" pitchFamily="34" charset="0"/>
              </a:rPr>
              <a:t>prior.</a:t>
            </a:r>
            <a:endParaRPr lang="en-US" altLang="zh-CN" sz="240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400" dirty="0"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/>
              <a:t>Learning</a:t>
            </a:r>
            <a:r>
              <a:rPr lang="zh-CN" altLang="en-US" sz="2400" dirty="0"/>
              <a:t> </a:t>
            </a:r>
            <a:r>
              <a:rPr lang="en-US" altLang="zh-CN" sz="2400" dirty="0"/>
              <a:t>causal</a:t>
            </a:r>
            <a:r>
              <a:rPr lang="zh-CN" altLang="en-US" sz="2400" dirty="0"/>
              <a:t> </a:t>
            </a:r>
            <a:r>
              <a:rPr lang="en-US" altLang="zh-CN" sz="2400" dirty="0"/>
              <a:t>representation</a:t>
            </a:r>
            <a:r>
              <a:rPr lang="zh-CN" altLang="en-US" sz="2400" dirty="0"/>
              <a:t> </a:t>
            </a:r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/>
              <a:t>benefit</a:t>
            </a:r>
            <a:r>
              <a:rPr lang="zh-CN" altLang="en-US" sz="2400" dirty="0"/>
              <a:t> </a:t>
            </a:r>
            <a:r>
              <a:rPr lang="en-US" altLang="zh-CN" sz="2400" dirty="0"/>
              <a:t>lots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applications</a:t>
            </a:r>
            <a:r>
              <a:rPr lang="zh-CN" altLang="en-US" sz="2400" dirty="0"/>
              <a:t> </a:t>
            </a:r>
            <a:r>
              <a:rPr lang="en-US" altLang="zh-CN" sz="2400" dirty="0"/>
              <a:t>such</a:t>
            </a:r>
            <a:r>
              <a:rPr lang="zh-CN" altLang="en-US" sz="2400" dirty="0"/>
              <a:t> </a:t>
            </a:r>
            <a:r>
              <a:rPr lang="en-US" altLang="zh-CN" sz="2400" dirty="0"/>
              <a:t>as video</a:t>
            </a:r>
            <a:r>
              <a:rPr lang="zh-CN" altLang="en-US" sz="2400" dirty="0"/>
              <a:t> </a:t>
            </a:r>
            <a:r>
              <a:rPr lang="en-US" altLang="zh-CN" sz="2400" dirty="0"/>
              <a:t>reasoning,</a:t>
            </a:r>
            <a:r>
              <a:rPr lang="zh-CN" altLang="en-US" sz="2400" dirty="0"/>
              <a:t> </a:t>
            </a:r>
            <a:r>
              <a:rPr lang="en-US" altLang="zh-CN" sz="2400" dirty="0"/>
              <a:t>few-shot</a:t>
            </a:r>
            <a:r>
              <a:rPr lang="zh-CN" altLang="en-US" sz="2400" dirty="0"/>
              <a:t> </a:t>
            </a:r>
            <a:r>
              <a:rPr lang="en-US" altLang="zh-CN" sz="2400" dirty="0"/>
              <a:t>action</a:t>
            </a:r>
            <a:r>
              <a:rPr lang="zh-CN" altLang="en-US" sz="2400" dirty="0"/>
              <a:t> </a:t>
            </a:r>
            <a:r>
              <a:rPr lang="en-US" altLang="zh-CN" sz="2400" dirty="0"/>
              <a:t>recognition,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so</a:t>
            </a:r>
            <a:r>
              <a:rPr lang="zh-CN" altLang="en-US" sz="2400" dirty="0"/>
              <a:t> </a:t>
            </a:r>
            <a:r>
              <a:rPr lang="en-US" altLang="zh-CN" sz="2400" dirty="0"/>
              <a:t>on.</a:t>
            </a:r>
            <a:r>
              <a:rPr lang="zh-CN" altLang="en-US" sz="2400" dirty="0"/>
              <a:t>  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80341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0"/>
    </mc:Choice>
    <mc:Fallback xmlns="">
      <p:transition spd="slow" advTm="17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6" descr="http://img4.imgtn.bdimg.com/it/u=1567808387,2544183011&amp;fm=21&amp;gp=0.jpg">
            <a:extLst>
              <a:ext uri="{FF2B5EF4-FFF2-40B4-BE49-F238E27FC236}">
                <a16:creationId xmlns:a16="http://schemas.microsoft.com/office/drawing/2014/main" id="{34F55221-97FF-A042-A48A-E5976D3674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A7FD57-7D33-1B4D-A819-5BC03EC1DE36}"/>
              </a:ext>
            </a:extLst>
          </p:cNvPr>
          <p:cNvSpPr txBox="1">
            <a:spLocks noChangeArrowheads="1"/>
          </p:cNvSpPr>
          <p:nvPr/>
        </p:nvSpPr>
        <p:spPr>
          <a:xfrm>
            <a:off x="2927649" y="122239"/>
            <a:ext cx="7344815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sz="3200" b="1" dirty="0"/>
              <a:t>Causal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Representation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Learning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901A4FD-4965-48BA-B060-3F5A1C8B924D}"/>
              </a:ext>
            </a:extLst>
          </p:cNvPr>
          <p:cNvSpPr txBox="1"/>
          <p:nvPr/>
        </p:nvSpPr>
        <p:spPr>
          <a:xfrm>
            <a:off x="263353" y="954260"/>
            <a:ext cx="11737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CN" altLang="zh-CN" sz="2400" dirty="0"/>
              <a:t>Given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video</a:t>
            </a:r>
            <a:r>
              <a:rPr lang="zh-CN" altLang="en-US" sz="2400" dirty="0"/>
              <a:t> </a:t>
            </a:r>
            <a:r>
              <a:rPr lang="en-US" altLang="zh-CN" sz="2400" dirty="0"/>
              <a:t>data,</a:t>
            </a:r>
            <a:r>
              <a:rPr lang="zh-CN" altLang="en-US" sz="2400" dirty="0"/>
              <a:t> </a:t>
            </a:r>
            <a:r>
              <a:rPr lang="en-US" altLang="zh-CN" sz="2400" dirty="0"/>
              <a:t>causal</a:t>
            </a:r>
            <a:r>
              <a:rPr lang="zh-CN" altLang="en-US" sz="2400" dirty="0"/>
              <a:t> </a:t>
            </a:r>
            <a:r>
              <a:rPr lang="en-US" altLang="zh-CN" sz="2400" dirty="0"/>
              <a:t>representation</a:t>
            </a:r>
            <a:r>
              <a:rPr lang="zh-CN" altLang="en-US" sz="2400" dirty="0"/>
              <a:t> </a:t>
            </a:r>
            <a:r>
              <a:rPr lang="en-US" altLang="zh-CN" sz="2400" dirty="0"/>
              <a:t>learning</a:t>
            </a:r>
            <a:r>
              <a:rPr lang="zh-CN" altLang="en-US" sz="2400" dirty="0"/>
              <a:t> </a:t>
            </a:r>
            <a:r>
              <a:rPr lang="en-US" altLang="zh-CN" sz="2400" dirty="0"/>
              <a:t>(CRL)</a:t>
            </a:r>
            <a:r>
              <a:rPr lang="zh-CN" altLang="en-US" sz="2400" dirty="0"/>
              <a:t> </a:t>
            </a:r>
            <a:r>
              <a:rPr lang="en-US" altLang="zh-CN" sz="2400" dirty="0"/>
              <a:t>aims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recover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data</a:t>
            </a:r>
            <a:r>
              <a:rPr lang="zh-CN" altLang="en-US" sz="2400" dirty="0"/>
              <a:t> </a:t>
            </a:r>
            <a:r>
              <a:rPr lang="en-US" altLang="zh-CN" sz="2400" dirty="0"/>
              <a:t>generation</a:t>
            </a:r>
            <a:r>
              <a:rPr lang="zh-CN" altLang="en-US" sz="2400" dirty="0"/>
              <a:t> </a:t>
            </a:r>
            <a:r>
              <a:rPr lang="en-US" altLang="zh-CN" sz="2400" dirty="0"/>
              <a:t>process</a:t>
            </a:r>
            <a:r>
              <a:rPr lang="zh-CN" altLang="en-US" sz="2400" dirty="0"/>
              <a:t> </a:t>
            </a:r>
            <a:r>
              <a:rPr lang="en-US" altLang="zh-CN" sz="2400" dirty="0"/>
              <a:t>from the</a:t>
            </a:r>
            <a:r>
              <a:rPr lang="zh-CN" altLang="en-US" sz="2400" dirty="0"/>
              <a:t> </a:t>
            </a:r>
            <a:r>
              <a:rPr lang="en-US" altLang="zh-CN" sz="2400" dirty="0"/>
              <a:t>observation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obtain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disentangled</a:t>
            </a:r>
            <a:r>
              <a:rPr lang="zh-CN" altLang="en-US" sz="2400" dirty="0"/>
              <a:t> </a:t>
            </a:r>
            <a:r>
              <a:rPr lang="en-US" altLang="zh-CN" sz="2400" dirty="0"/>
              <a:t>latent</a:t>
            </a:r>
            <a:r>
              <a:rPr lang="zh-CN" altLang="en-US" sz="2400" dirty="0"/>
              <a:t> </a:t>
            </a:r>
            <a:r>
              <a:rPr lang="en-US" altLang="zh-CN" sz="2400" dirty="0"/>
              <a:t>representation.</a:t>
            </a:r>
            <a:r>
              <a:rPr lang="zh-CN" altLang="en-US" sz="2400" dirty="0"/>
              <a:t> </a:t>
            </a:r>
            <a:endParaRPr lang="en-US" altLang="zh-C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4211B9-5691-2115-64B3-EAFE4B49A1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</a:t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文本框 3">
                <a:extLst>
                  <a:ext uri="{FF2B5EF4-FFF2-40B4-BE49-F238E27FC236}">
                    <a16:creationId xmlns:a16="http://schemas.microsoft.com/office/drawing/2014/main" id="{002DAD58-B333-B7AC-BFEE-9FFE8BCE8DFB}"/>
                  </a:ext>
                </a:extLst>
              </p:cNvPr>
              <p:cNvSpPr txBox="1"/>
              <p:nvPr/>
            </p:nvSpPr>
            <p:spPr>
              <a:xfrm>
                <a:off x="7522604" y="1772816"/>
                <a:ext cx="4478053" cy="4770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  <a:defRPr/>
                </a:pPr>
                <a:r>
                  <a:rPr lang="en-US" altLang="zh-CN" sz="2400" dirty="0"/>
                  <a:t>Data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generation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process:</a:t>
                </a:r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  <a:p>
                <a:pPr>
                  <a:defRPr/>
                </a:pPr>
                <a:endParaRPr lang="en-US" altLang="zh-CN" sz="1050" dirty="0"/>
              </a:p>
              <a:p>
                <a:pPr marL="342900" indent="-342900">
                  <a:buFont typeface="Wingdings" pitchFamily="2" charset="2"/>
                  <a:buChar char="Ø"/>
                  <a:defRPr/>
                </a:pPr>
                <a:r>
                  <a:rPr lang="en-US" altLang="zh-CN" sz="2400" dirty="0"/>
                  <a:t>Latent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causal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process:</a:t>
                </a:r>
                <a:r>
                  <a:rPr lang="zh-CN" altLang="en-US" sz="2400" dirty="0"/>
                  <a:t> </a:t>
                </a:r>
                <a:endParaRPr lang="en-US" altLang="zh-CN" sz="2400" dirty="0"/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0" smtClean="0">
                                  <a:latin typeface="Cambria Math" panose="02040503050406030204" pitchFamily="18" charset="0"/>
                                </a:rPr>
                                <m:t>𝐏𝐚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  <a:p>
                <a:pPr>
                  <a:defRPr/>
                </a:pPr>
                <a:endParaRPr lang="en-US" altLang="zh-CN" sz="1400" dirty="0"/>
              </a:p>
              <a:p>
                <a:pPr marL="342900" indent="-342900">
                  <a:buFont typeface="Wingdings" pitchFamily="2" charset="2"/>
                  <a:buChar char="Ø"/>
                  <a:defRPr/>
                </a:pPr>
                <a:r>
                  <a:rPr lang="en-US" altLang="zh-CN" sz="2400" dirty="0"/>
                  <a:t>Representation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learning:</a:t>
                </a:r>
                <a:r>
                  <a:rPr lang="zh-CN" altLang="en-US" sz="2400" dirty="0"/>
                  <a:t> </a:t>
                </a:r>
                <a:endParaRPr lang="en-US" altLang="zh-CN" sz="2400" dirty="0"/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400" dirty="0"/>
              </a:p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altLang="zh-CN" sz="2400" dirty="0">
                    <a:cs typeface="Times New Roman" panose="02020603050405020304" pitchFamily="18" charset="0"/>
                  </a:rPr>
                  <a:t>Component-wise</a:t>
                </a:r>
                <a:r>
                  <a:rPr lang="zh-CN" altLang="en-US" sz="24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cs typeface="Times New Roman" panose="02020603050405020304" pitchFamily="18" charset="0"/>
                  </a:rPr>
                  <a:t>identifiability</a:t>
                </a:r>
              </a:p>
              <a:p>
                <a:pPr algn="ctr"/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𝑔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</m:e>
                            </m:acc>
                            <m:acc>
                              <m:accPr>
                                <m:chr m:val="̂"/>
                                <m:ctrlPr>
                                  <a:rPr lang="en-US" altLang="zh-CN" sz="24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</m:e>
                            </m:acc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𝜖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𝜖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400" i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⟹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dirty="0">
                    <a:solidFill>
                      <a:prstClr val="black"/>
                    </a:solidFill>
                    <a:cs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∘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∘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endParaRPr lang="en-US" altLang="zh-CN" sz="1400" dirty="0"/>
              </a:p>
              <a:p>
                <a:pPr marL="342900" indent="-342900">
                  <a:buFont typeface="Wingdings" pitchFamily="2" charset="2"/>
                  <a:buChar char="Ø"/>
                  <a:defRPr/>
                </a:pPr>
                <a:r>
                  <a:rPr lang="en-US" altLang="zh-CN" sz="2400" dirty="0"/>
                  <a:t>Explainable,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independently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controllable,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better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transferable</a:t>
                </a:r>
              </a:p>
            </p:txBody>
          </p:sp>
        </mc:Choice>
        <mc:Fallback>
          <p:sp>
            <p:nvSpPr>
              <p:cNvPr id="111" name="文本框 3">
                <a:extLst>
                  <a:ext uri="{FF2B5EF4-FFF2-40B4-BE49-F238E27FC236}">
                    <a16:creationId xmlns:a16="http://schemas.microsoft.com/office/drawing/2014/main" id="{002DAD58-B333-B7AC-BFEE-9FFE8BCE8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604" y="1772816"/>
                <a:ext cx="4478053" cy="4770793"/>
              </a:xfrm>
              <a:prstGeom prst="rect">
                <a:avLst/>
              </a:prstGeom>
              <a:blipFill>
                <a:blip r:embed="rId4"/>
                <a:stretch>
                  <a:fillRect l="-1977" t="-1061" r="-1695" b="-159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" name="Picture 111">
            <a:extLst>
              <a:ext uri="{FF2B5EF4-FFF2-40B4-BE49-F238E27FC236}">
                <a16:creationId xmlns:a16="http://schemas.microsoft.com/office/drawing/2014/main" id="{205B0635-809C-2684-1BBA-2B2B129E3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869" y="1785257"/>
            <a:ext cx="6719479" cy="48120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722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687"/>
    </mc:Choice>
    <mc:Fallback xmlns="">
      <p:transition spd="slow" advTm="41687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img4.imgtn.bdimg.com/it/u=1567808387,2544183011&amp;fm=21&amp;gp=0.jp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img4.imgtn.bdimg.com/it/u=1567808387,2544183011&amp;fm=21&amp;gp=0.jp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http://img4.imgtn.bdimg.com/it/u=1567808387,2544183011&amp;fm=21&amp;gp=0.jpg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805C83A-6C55-3044-9DDA-4A6382BE6060}"/>
              </a:ext>
            </a:extLst>
          </p:cNvPr>
          <p:cNvSpPr txBox="1">
            <a:spLocks noChangeArrowheads="1"/>
          </p:cNvSpPr>
          <p:nvPr/>
        </p:nvSpPr>
        <p:spPr>
          <a:xfrm>
            <a:off x="2495600" y="122239"/>
            <a:ext cx="7344815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sz="3200" b="1" dirty="0"/>
              <a:t>References</a:t>
            </a:r>
          </a:p>
        </p:txBody>
      </p:sp>
      <p:sp>
        <p:nvSpPr>
          <p:cNvPr id="7" name="文本框 3">
            <a:extLst>
              <a:ext uri="{FF2B5EF4-FFF2-40B4-BE49-F238E27FC236}">
                <a16:creationId xmlns:a16="http://schemas.microsoft.com/office/drawing/2014/main" id="{6513E87B-1FB8-62DC-CB43-8EA6BA171FBD}"/>
              </a:ext>
            </a:extLst>
          </p:cNvPr>
          <p:cNvSpPr txBox="1"/>
          <p:nvPr/>
        </p:nvSpPr>
        <p:spPr>
          <a:xfrm>
            <a:off x="191344" y="981669"/>
            <a:ext cx="1180931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</a:t>
            </a:r>
            <a:r>
              <a:rPr lang="zh-CN" alt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Yao, W., Chen, G.</a:t>
            </a:r>
            <a:r>
              <a:rPr lang="en-US" altLang="zh-CN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and Zhang, K., “Temporally disentangled representation learning.” </a:t>
            </a:r>
            <a:r>
              <a:rPr lang="en-US" altLang="zh-CN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NeurIPS</a:t>
            </a:r>
            <a:r>
              <a:rPr lang="en-US" altLang="zh-CN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zh-CN" alt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2022.</a:t>
            </a:r>
            <a:endParaRPr lang="en-US" sz="20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CN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[2]</a:t>
            </a:r>
            <a:r>
              <a:rPr lang="zh-CN" alt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Chen, G., Shen, Y., Chen, Z., Song, X., Sun, Y., Yao, W., Liu, X.</a:t>
            </a:r>
            <a:r>
              <a:rPr lang="en-US" altLang="zh-CN" sz="2000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and Zhang, K., "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CaRiNG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Learning Temporal Causal Representation under Non-Invertible Generation Process." </a:t>
            </a:r>
            <a:r>
              <a:rPr lang="en-US" altLang="zh-CN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ICML,</a:t>
            </a:r>
            <a:r>
              <a:rPr lang="zh-CN" alt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2024. </a:t>
            </a:r>
          </a:p>
          <a:p>
            <a:r>
              <a:rPr lang="en-US" altLang="zh-CN" sz="2000" dirty="0">
                <a:solidFill>
                  <a:srgbClr val="222222"/>
                </a:solidFill>
                <a:latin typeface="Arial" panose="020B0604020202020204" pitchFamily="34" charset="0"/>
              </a:rPr>
              <a:t>[3]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Song, X., Yao, W., Fan, Y., Dong, X., Chen, G., 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Niebles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J.C., Xing, E.</a:t>
            </a:r>
            <a:r>
              <a:rPr lang="en-US" altLang="zh-CN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and Zhang, K., "Temporally disentangled representation learning under unknown 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nonstationarity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n-US" altLang="zh-CN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NeurIPS</a:t>
            </a:r>
            <a:r>
              <a:rPr lang="en-US" altLang="zh-CN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zh-CN" alt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2023.</a:t>
            </a:r>
          </a:p>
          <a:p>
            <a:r>
              <a:rPr lang="en-US" altLang="zh-CN" sz="2000" dirty="0">
                <a:solidFill>
                  <a:srgbClr val="222222"/>
                </a:solidFill>
                <a:latin typeface="Arial" panose="020B0604020202020204" pitchFamily="34" charset="0"/>
              </a:rPr>
              <a:t>[4]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Li, Z., Cai, R., Yang, Z., Huang, H., Shen, Y., Chen, Z., Song, X., Hao, Z.</a:t>
            </a:r>
            <a:r>
              <a:rPr lang="en-US" altLang="zh-CN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Chen, G., and Zhang, K., “ When and How: Learning Identifiable Latent States for Nonstationary Time Series Forecasting</a:t>
            </a:r>
            <a:r>
              <a:rPr lang="en-US" altLang="zh-CN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”</a:t>
            </a:r>
            <a:r>
              <a:rPr lang="zh-CN" alt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Preprint,</a:t>
            </a:r>
            <a:r>
              <a:rPr lang="zh-CN" alt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2024.</a:t>
            </a:r>
            <a:endParaRPr lang="en-US" altLang="zh-CN" sz="20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altLang="zh-CN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[5]</a:t>
            </a:r>
            <a:r>
              <a:rPr lang="zh-CN" alt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Li, Z., Shen, Y., Zheng, K., Cai, R., Song, X., Gong, M., Hao, Z., Zhu, Z., Chen, G.</a:t>
            </a:r>
            <a:r>
              <a:rPr lang="en-US" altLang="zh-CN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and Zhang, K., “On the Identification of Temporally Causal Representation with Instantaneous Dependence.”</a:t>
            </a:r>
            <a:r>
              <a:rPr lang="zh-CN" alt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Preprint,</a:t>
            </a:r>
            <a:r>
              <a:rPr lang="zh-CN" alt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2024.</a:t>
            </a:r>
            <a:endParaRPr lang="en-US" sz="20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CN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[6]</a:t>
            </a:r>
            <a:r>
              <a:rPr lang="zh-CN" alt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Chen, G., Li, Y., Liu, X., Li, Z., Al 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Suradi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E., Wei, D.</a:t>
            </a:r>
            <a:r>
              <a:rPr lang="en-US" altLang="zh-CN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zh-CN" alt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and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Zhang, K.</a:t>
            </a:r>
            <a:r>
              <a:rPr lang="en-US" altLang="zh-CN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zh-CN" alt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LLCP: Learning Latent Causal Processes for Reasoning-based Video Question Answer. </a:t>
            </a:r>
            <a:r>
              <a:rPr lang="en-US" altLang="zh-CN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ICLR,</a:t>
            </a:r>
            <a:r>
              <a:rPr lang="zh-CN" alt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2024.</a:t>
            </a:r>
            <a:endParaRPr lang="en-US" sz="20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CN" sz="2000" dirty="0">
                <a:solidFill>
                  <a:srgbClr val="222222"/>
                </a:solidFill>
                <a:latin typeface="Arial" panose="020B0604020202020204" pitchFamily="34" charset="0"/>
              </a:rPr>
              <a:t>[7]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Li, Y., Chen, G., Abramowitz, B., 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Anzellotti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</a:t>
            </a:r>
            <a:r>
              <a:rPr lang="en-US" altLang="zh-CN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zh-CN" alt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and</a:t>
            </a:r>
            <a:r>
              <a:rPr lang="zh-CN" alt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Wei, D.</a:t>
            </a:r>
            <a:r>
              <a:rPr lang="en-US" altLang="zh-CN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zh-CN" alt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“Learning Causal Domain-Invariant Temporal Dynamics for Few-Shot Action Recognition.”</a:t>
            </a:r>
            <a:r>
              <a:rPr lang="zh-CN" alt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ICML,</a:t>
            </a:r>
            <a:r>
              <a:rPr lang="zh-CN" alt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2024.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421725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0"/>
    </mc:Choice>
    <mc:Fallback xmlns="">
      <p:transition spd="slow" advTm="178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img4.imgtn.bdimg.com/it/u=1567808387,2544183011&amp;fm=21&amp;gp=0.jp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img4.imgtn.bdimg.com/it/u=1567808387,2544183011&amp;fm=21&amp;gp=0.jp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http://img4.imgtn.bdimg.com/it/u=1567808387,2544183011&amp;fm=21&amp;gp=0.jpg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Title 42"/>
          <p:cNvSpPr txBox="1">
            <a:spLocks/>
          </p:cNvSpPr>
          <p:nvPr/>
        </p:nvSpPr>
        <p:spPr>
          <a:xfrm>
            <a:off x="263352" y="2672916"/>
            <a:ext cx="11449272" cy="151216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sz="4800" b="1" dirty="0"/>
              <a:t>Thanks for your listening</a:t>
            </a:r>
          </a:p>
        </p:txBody>
      </p:sp>
    </p:spTree>
    <p:extLst>
      <p:ext uri="{BB962C8B-B14F-4D97-AF65-F5344CB8AC3E}">
        <p14:creationId xmlns:p14="http://schemas.microsoft.com/office/powerpoint/2010/main" val="103386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0"/>
    </mc:Choice>
    <mc:Fallback xmlns="">
      <p:transition spd="slow" advTm="178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6" descr="http://img4.imgtn.bdimg.com/it/u=1567808387,2544183011&amp;fm=21&amp;gp=0.jpg">
            <a:extLst>
              <a:ext uri="{FF2B5EF4-FFF2-40B4-BE49-F238E27FC236}">
                <a16:creationId xmlns:a16="http://schemas.microsoft.com/office/drawing/2014/main" id="{34F55221-97FF-A042-A48A-E5976D3674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A7FD57-7D33-1B4D-A819-5BC03EC1DE36}"/>
              </a:ext>
            </a:extLst>
          </p:cNvPr>
          <p:cNvSpPr txBox="1">
            <a:spLocks noChangeArrowheads="1"/>
          </p:cNvSpPr>
          <p:nvPr/>
        </p:nvSpPr>
        <p:spPr>
          <a:xfrm>
            <a:off x="2927649" y="122239"/>
            <a:ext cx="7344815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sz="3200" b="1" dirty="0"/>
              <a:t>Causal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Representation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Learning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901A4FD-4965-48BA-B060-3F5A1C8B924D}"/>
              </a:ext>
            </a:extLst>
          </p:cNvPr>
          <p:cNvSpPr txBox="1"/>
          <p:nvPr/>
        </p:nvSpPr>
        <p:spPr>
          <a:xfrm>
            <a:off x="263353" y="954260"/>
            <a:ext cx="11737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CN" altLang="zh-CN" sz="2400" dirty="0"/>
              <a:t>Given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video</a:t>
            </a:r>
            <a:r>
              <a:rPr lang="zh-CN" altLang="en-US" sz="2400" dirty="0"/>
              <a:t> </a:t>
            </a:r>
            <a:r>
              <a:rPr lang="en-US" altLang="zh-CN" sz="2400" dirty="0"/>
              <a:t>data,</a:t>
            </a:r>
            <a:r>
              <a:rPr lang="zh-CN" altLang="en-US" sz="2400" dirty="0"/>
              <a:t> </a:t>
            </a:r>
            <a:r>
              <a:rPr lang="en-US" altLang="zh-CN" sz="2400" dirty="0"/>
              <a:t>causal</a:t>
            </a:r>
            <a:r>
              <a:rPr lang="zh-CN" altLang="en-US" sz="2400" dirty="0"/>
              <a:t> </a:t>
            </a:r>
            <a:r>
              <a:rPr lang="en-US" altLang="zh-CN" sz="2400" dirty="0"/>
              <a:t>representation</a:t>
            </a:r>
            <a:r>
              <a:rPr lang="zh-CN" altLang="en-US" sz="2400" dirty="0"/>
              <a:t> </a:t>
            </a:r>
            <a:r>
              <a:rPr lang="en-US" altLang="zh-CN" sz="2400" dirty="0"/>
              <a:t>learning</a:t>
            </a:r>
            <a:r>
              <a:rPr lang="zh-CN" altLang="en-US" sz="2400" dirty="0"/>
              <a:t> </a:t>
            </a:r>
            <a:r>
              <a:rPr lang="en-US" altLang="zh-CN" sz="2400" dirty="0"/>
              <a:t>(CRL)</a:t>
            </a:r>
            <a:r>
              <a:rPr lang="zh-CN" altLang="en-US" sz="2400" dirty="0"/>
              <a:t> </a:t>
            </a:r>
            <a:r>
              <a:rPr lang="en-US" altLang="zh-CN" sz="2400" dirty="0"/>
              <a:t>aims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recover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data</a:t>
            </a:r>
            <a:r>
              <a:rPr lang="zh-CN" altLang="en-US" sz="2400" dirty="0"/>
              <a:t> </a:t>
            </a:r>
            <a:r>
              <a:rPr lang="en-US" altLang="zh-CN" sz="2400" dirty="0"/>
              <a:t>generation</a:t>
            </a:r>
            <a:r>
              <a:rPr lang="zh-CN" altLang="en-US" sz="2400" dirty="0"/>
              <a:t> </a:t>
            </a:r>
            <a:r>
              <a:rPr lang="en-US" altLang="zh-CN" sz="2400" dirty="0"/>
              <a:t>process</a:t>
            </a:r>
            <a:r>
              <a:rPr lang="zh-CN" altLang="en-US" sz="2400" dirty="0"/>
              <a:t> </a:t>
            </a:r>
            <a:r>
              <a:rPr lang="en-US" altLang="zh-CN" sz="2400" dirty="0"/>
              <a:t>from the</a:t>
            </a:r>
            <a:r>
              <a:rPr lang="zh-CN" altLang="en-US" sz="2400" dirty="0"/>
              <a:t> </a:t>
            </a:r>
            <a:r>
              <a:rPr lang="en-US" altLang="zh-CN" sz="2400" dirty="0"/>
              <a:t>observation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obtain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disentangled</a:t>
            </a:r>
            <a:r>
              <a:rPr lang="zh-CN" altLang="en-US" sz="2400" dirty="0"/>
              <a:t> </a:t>
            </a:r>
            <a:r>
              <a:rPr lang="en-US" altLang="zh-CN" sz="2400" dirty="0"/>
              <a:t>latent</a:t>
            </a:r>
            <a:r>
              <a:rPr lang="zh-CN" altLang="en-US" sz="2400" dirty="0"/>
              <a:t> </a:t>
            </a:r>
            <a:r>
              <a:rPr lang="en-US" altLang="zh-CN" sz="2400" dirty="0"/>
              <a:t>representation.</a:t>
            </a:r>
            <a:r>
              <a:rPr lang="zh-CN" altLang="en-US" sz="2400" dirty="0"/>
              <a:t> </a:t>
            </a:r>
            <a:endParaRPr lang="en-US" altLang="zh-C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4211B9-5691-2115-64B3-EAFE4B49A1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57" name="Picture 56" descr="A picture containing text, sky, road, outdoor&#10;&#10;Description automatically generated">
            <a:extLst>
              <a:ext uri="{FF2B5EF4-FFF2-40B4-BE49-F238E27FC236}">
                <a16:creationId xmlns:a16="http://schemas.microsoft.com/office/drawing/2014/main" id="{E66F1F98-D975-BF0D-98D0-24C7D055B9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343"/>
          <a:stretch/>
        </p:blipFill>
        <p:spPr>
          <a:xfrm>
            <a:off x="454494" y="5013336"/>
            <a:ext cx="1834417" cy="144000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58" name="Picture 57" descr="A group of cars on a road&#10;&#10;Description automatically generated with low confidence">
            <a:extLst>
              <a:ext uri="{FF2B5EF4-FFF2-40B4-BE49-F238E27FC236}">
                <a16:creationId xmlns:a16="http://schemas.microsoft.com/office/drawing/2014/main" id="{E688B281-62C0-DC19-01C4-57032B0D57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8343"/>
          <a:stretch/>
        </p:blipFill>
        <p:spPr>
          <a:xfrm>
            <a:off x="2635100" y="5013336"/>
            <a:ext cx="1834417" cy="144000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59" name="Picture 58" descr="A group of cars on a road&#10;&#10;Description automatically generated with medium confidence">
            <a:extLst>
              <a:ext uri="{FF2B5EF4-FFF2-40B4-BE49-F238E27FC236}">
                <a16:creationId xmlns:a16="http://schemas.microsoft.com/office/drawing/2014/main" id="{0686BD73-4F28-2A7C-7404-73009424882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r="28342"/>
          <a:stretch/>
        </p:blipFill>
        <p:spPr>
          <a:xfrm>
            <a:off x="4809767" y="5013336"/>
            <a:ext cx="1834417" cy="144000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sp>
        <p:nvSpPr>
          <p:cNvPr id="71" name="椭圆 36">
            <a:extLst>
              <a:ext uri="{FF2B5EF4-FFF2-40B4-BE49-F238E27FC236}">
                <a16:creationId xmlns:a16="http://schemas.microsoft.com/office/drawing/2014/main" id="{EC60949C-1BE5-3B41-3780-35FC04D5A4E6}"/>
              </a:ext>
            </a:extLst>
          </p:cNvPr>
          <p:cNvSpPr/>
          <p:nvPr/>
        </p:nvSpPr>
        <p:spPr>
          <a:xfrm>
            <a:off x="1680059" y="2013491"/>
            <a:ext cx="608852" cy="622159"/>
          </a:xfrm>
          <a:prstGeom prst="ellipse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217">
                <a:extLst>
                  <a:ext uri="{FF2B5EF4-FFF2-40B4-BE49-F238E27FC236}">
                    <a16:creationId xmlns:a16="http://schemas.microsoft.com/office/drawing/2014/main" id="{C2B9C6D0-9C99-4E5B-E2F4-ABA4E82E4F25}"/>
                  </a:ext>
                </a:extLst>
              </p:cNvPr>
              <p:cNvSpPr txBox="1"/>
              <p:nvPr/>
            </p:nvSpPr>
            <p:spPr>
              <a:xfrm>
                <a:off x="1642383" y="2126336"/>
                <a:ext cx="689340" cy="381515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−1,1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文本框 217">
                <a:extLst>
                  <a:ext uri="{FF2B5EF4-FFF2-40B4-BE49-F238E27FC236}">
                    <a16:creationId xmlns:a16="http://schemas.microsoft.com/office/drawing/2014/main" id="{C2B9C6D0-9C99-4E5B-E2F4-ABA4E82E4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383" y="2126336"/>
                <a:ext cx="689340" cy="3815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椭圆 219">
            <a:extLst>
              <a:ext uri="{FF2B5EF4-FFF2-40B4-BE49-F238E27FC236}">
                <a16:creationId xmlns:a16="http://schemas.microsoft.com/office/drawing/2014/main" id="{A2D3B7BD-BA6A-6C21-FD3A-9D77D8A36A14}"/>
              </a:ext>
            </a:extLst>
          </p:cNvPr>
          <p:cNvSpPr/>
          <p:nvPr/>
        </p:nvSpPr>
        <p:spPr>
          <a:xfrm>
            <a:off x="970892" y="2712744"/>
            <a:ext cx="608852" cy="622159"/>
          </a:xfrm>
          <a:prstGeom prst="ellipse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220">
                <a:extLst>
                  <a:ext uri="{FF2B5EF4-FFF2-40B4-BE49-F238E27FC236}">
                    <a16:creationId xmlns:a16="http://schemas.microsoft.com/office/drawing/2014/main" id="{772191BC-83BC-91AD-63BF-FA5715C1E9BF}"/>
                  </a:ext>
                </a:extLst>
              </p:cNvPr>
              <p:cNvSpPr txBox="1"/>
              <p:nvPr/>
            </p:nvSpPr>
            <p:spPr>
              <a:xfrm>
                <a:off x="920236" y="2800871"/>
                <a:ext cx="689341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−1,2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6" name="文本框 220">
                <a:extLst>
                  <a:ext uri="{FF2B5EF4-FFF2-40B4-BE49-F238E27FC236}">
                    <a16:creationId xmlns:a16="http://schemas.microsoft.com/office/drawing/2014/main" id="{772191BC-83BC-91AD-63BF-FA5715C1E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236" y="2800871"/>
                <a:ext cx="689341" cy="3815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组合 221">
            <a:extLst>
              <a:ext uri="{FF2B5EF4-FFF2-40B4-BE49-F238E27FC236}">
                <a16:creationId xmlns:a16="http://schemas.microsoft.com/office/drawing/2014/main" id="{E4FAD569-B1C6-6B77-DED2-F65C88320BA7}"/>
              </a:ext>
            </a:extLst>
          </p:cNvPr>
          <p:cNvGrpSpPr/>
          <p:nvPr/>
        </p:nvGrpSpPr>
        <p:grpSpPr>
          <a:xfrm>
            <a:off x="911697" y="4234921"/>
            <a:ext cx="667877" cy="622159"/>
            <a:chOff x="4095819" y="3899718"/>
            <a:chExt cx="667877" cy="622159"/>
          </a:xfrm>
        </p:grpSpPr>
        <p:sp>
          <p:nvSpPr>
            <p:cNvPr id="78" name="椭圆 222">
              <a:extLst>
                <a:ext uri="{FF2B5EF4-FFF2-40B4-BE49-F238E27FC236}">
                  <a16:creationId xmlns:a16="http://schemas.microsoft.com/office/drawing/2014/main" id="{193A7C3B-F6BA-B1FA-A217-4DADAB2B5E67}"/>
                </a:ext>
              </a:extLst>
            </p:cNvPr>
            <p:cNvSpPr/>
            <p:nvPr/>
          </p:nvSpPr>
          <p:spPr>
            <a:xfrm>
              <a:off x="4151266" y="3899718"/>
              <a:ext cx="608852" cy="62215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本框 223">
                  <a:extLst>
                    <a:ext uri="{FF2B5EF4-FFF2-40B4-BE49-F238E27FC236}">
                      <a16:creationId xmlns:a16="http://schemas.microsoft.com/office/drawing/2014/main" id="{C1EF1C0D-4153-4DC0-C950-764619CF7100}"/>
                    </a:ext>
                  </a:extLst>
                </p:cNvPr>
                <p:cNvSpPr txBox="1"/>
                <p:nvPr/>
              </p:nvSpPr>
              <p:spPr>
                <a:xfrm>
                  <a:off x="4095819" y="4020040"/>
                  <a:ext cx="667877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−1,2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0" name="文本框 223">
                  <a:extLst>
                    <a:ext uri="{FF2B5EF4-FFF2-40B4-BE49-F238E27FC236}">
                      <a16:creationId xmlns:a16="http://schemas.microsoft.com/office/drawing/2014/main" id="{C1EF1C0D-4153-4DC0-C950-764619CF71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5819" y="4020040"/>
                  <a:ext cx="667877" cy="381515"/>
                </a:xfrm>
                <a:prstGeom prst="rect">
                  <a:avLst/>
                </a:prstGeom>
                <a:blipFill>
                  <a:blip r:embed="rId9"/>
                  <a:stretch>
                    <a:fillRect r="-3774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1" name="直接箭头连接符 224">
            <a:extLst>
              <a:ext uri="{FF2B5EF4-FFF2-40B4-BE49-F238E27FC236}">
                <a16:creationId xmlns:a16="http://schemas.microsoft.com/office/drawing/2014/main" id="{552CEA21-115E-B4B0-DE30-8B4ADF400FC2}"/>
              </a:ext>
            </a:extLst>
          </p:cNvPr>
          <p:cNvCxnSpPr>
            <a:cxnSpLocks/>
            <a:stCxn id="75" idx="4"/>
            <a:endCxn id="78" idx="0"/>
          </p:cNvCxnSpPr>
          <p:nvPr/>
        </p:nvCxnSpPr>
        <p:spPr>
          <a:xfrm flipH="1">
            <a:off x="1271570" y="3334903"/>
            <a:ext cx="3748" cy="90001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直接箭头连接符 225">
            <a:extLst>
              <a:ext uri="{FF2B5EF4-FFF2-40B4-BE49-F238E27FC236}">
                <a16:creationId xmlns:a16="http://schemas.microsoft.com/office/drawing/2014/main" id="{987404B7-2C93-75D4-E016-A138D24BE675}"/>
              </a:ext>
            </a:extLst>
          </p:cNvPr>
          <p:cNvCxnSpPr>
            <a:cxnSpLocks/>
            <a:stCxn id="71" idx="4"/>
            <a:endCxn id="78" idx="0"/>
          </p:cNvCxnSpPr>
          <p:nvPr/>
        </p:nvCxnSpPr>
        <p:spPr>
          <a:xfrm flipH="1">
            <a:off x="1271570" y="2635650"/>
            <a:ext cx="712915" cy="159927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4" name="组合 226">
            <a:extLst>
              <a:ext uri="{FF2B5EF4-FFF2-40B4-BE49-F238E27FC236}">
                <a16:creationId xmlns:a16="http://schemas.microsoft.com/office/drawing/2014/main" id="{7C6A35A6-CE43-AA92-A159-12D2E3599EA1}"/>
              </a:ext>
            </a:extLst>
          </p:cNvPr>
          <p:cNvGrpSpPr/>
          <p:nvPr/>
        </p:nvGrpSpPr>
        <p:grpSpPr>
          <a:xfrm>
            <a:off x="1579574" y="3786030"/>
            <a:ext cx="652436" cy="655730"/>
            <a:chOff x="4107682" y="3899718"/>
            <a:chExt cx="652436" cy="622159"/>
          </a:xfrm>
        </p:grpSpPr>
        <p:sp>
          <p:nvSpPr>
            <p:cNvPr id="85" name="椭圆 227">
              <a:extLst>
                <a:ext uri="{FF2B5EF4-FFF2-40B4-BE49-F238E27FC236}">
                  <a16:creationId xmlns:a16="http://schemas.microsoft.com/office/drawing/2014/main" id="{E1F89319-E111-45D6-095C-909801D04006}"/>
                </a:ext>
              </a:extLst>
            </p:cNvPr>
            <p:cNvSpPr/>
            <p:nvPr/>
          </p:nvSpPr>
          <p:spPr>
            <a:xfrm>
              <a:off x="4151266" y="3899718"/>
              <a:ext cx="608852" cy="62215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本框 228">
                  <a:extLst>
                    <a:ext uri="{FF2B5EF4-FFF2-40B4-BE49-F238E27FC236}">
                      <a16:creationId xmlns:a16="http://schemas.microsoft.com/office/drawing/2014/main" id="{FBF456FA-EBA1-149F-CECD-3E1C848C22B2}"/>
                    </a:ext>
                  </a:extLst>
                </p:cNvPr>
                <p:cNvSpPr txBox="1"/>
                <p:nvPr/>
              </p:nvSpPr>
              <p:spPr>
                <a:xfrm>
                  <a:off x="4107682" y="4020039"/>
                  <a:ext cx="553905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−1,1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29" name="文本框 228">
                  <a:extLst>
                    <a:ext uri="{FF2B5EF4-FFF2-40B4-BE49-F238E27FC236}">
                      <a16:creationId xmlns:a16="http://schemas.microsoft.com/office/drawing/2014/main" id="{E7AB8727-D75A-D05D-254E-728E1C08BA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7682" y="4020039"/>
                  <a:ext cx="553905" cy="381515"/>
                </a:xfrm>
                <a:prstGeom prst="rect">
                  <a:avLst/>
                </a:prstGeom>
                <a:blipFill>
                  <a:blip r:embed="rId10"/>
                  <a:stretch>
                    <a:fillRect r="-2637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8" name="直接箭头连接符 229">
            <a:extLst>
              <a:ext uri="{FF2B5EF4-FFF2-40B4-BE49-F238E27FC236}">
                <a16:creationId xmlns:a16="http://schemas.microsoft.com/office/drawing/2014/main" id="{97847600-7DC8-209D-6143-249C3E127C73}"/>
              </a:ext>
            </a:extLst>
          </p:cNvPr>
          <p:cNvCxnSpPr>
            <a:cxnSpLocks/>
            <a:stCxn id="71" idx="4"/>
            <a:endCxn id="85" idx="0"/>
          </p:cNvCxnSpPr>
          <p:nvPr/>
        </p:nvCxnSpPr>
        <p:spPr>
          <a:xfrm flipH="1">
            <a:off x="1927584" y="2635650"/>
            <a:ext cx="56901" cy="115038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直接箭头连接符 230">
            <a:extLst>
              <a:ext uri="{FF2B5EF4-FFF2-40B4-BE49-F238E27FC236}">
                <a16:creationId xmlns:a16="http://schemas.microsoft.com/office/drawing/2014/main" id="{CBC9CED4-1971-03E5-648E-7C145E2EED9E}"/>
              </a:ext>
            </a:extLst>
          </p:cNvPr>
          <p:cNvCxnSpPr>
            <a:cxnSpLocks/>
            <a:stCxn id="75" idx="5"/>
            <a:endCxn id="85" idx="0"/>
          </p:cNvCxnSpPr>
          <p:nvPr/>
        </p:nvCxnSpPr>
        <p:spPr>
          <a:xfrm>
            <a:off x="1490580" y="3243790"/>
            <a:ext cx="437004" cy="54224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3" name="椭圆 248">
            <a:extLst>
              <a:ext uri="{FF2B5EF4-FFF2-40B4-BE49-F238E27FC236}">
                <a16:creationId xmlns:a16="http://schemas.microsoft.com/office/drawing/2014/main" id="{79996850-A420-0D3E-E1F8-16D7CF6D1142}"/>
              </a:ext>
            </a:extLst>
          </p:cNvPr>
          <p:cNvSpPr/>
          <p:nvPr/>
        </p:nvSpPr>
        <p:spPr>
          <a:xfrm>
            <a:off x="3787223" y="2013491"/>
            <a:ext cx="608852" cy="622159"/>
          </a:xfrm>
          <a:prstGeom prst="ellipse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本框 249">
                <a:extLst>
                  <a:ext uri="{FF2B5EF4-FFF2-40B4-BE49-F238E27FC236}">
                    <a16:creationId xmlns:a16="http://schemas.microsoft.com/office/drawing/2014/main" id="{3A1A3043-E36C-09DB-10CC-09643DDAF28C}"/>
                  </a:ext>
                </a:extLst>
              </p:cNvPr>
              <p:cNvSpPr txBox="1"/>
              <p:nvPr/>
            </p:nvSpPr>
            <p:spPr>
              <a:xfrm>
                <a:off x="3837636" y="2126336"/>
                <a:ext cx="540664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4" name="文本框 249">
                <a:extLst>
                  <a:ext uri="{FF2B5EF4-FFF2-40B4-BE49-F238E27FC236}">
                    <a16:creationId xmlns:a16="http://schemas.microsoft.com/office/drawing/2014/main" id="{3A1A3043-E36C-09DB-10CC-09643DDAF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636" y="2126336"/>
                <a:ext cx="540664" cy="38151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椭圆 246">
            <a:extLst>
              <a:ext uri="{FF2B5EF4-FFF2-40B4-BE49-F238E27FC236}">
                <a16:creationId xmlns:a16="http://schemas.microsoft.com/office/drawing/2014/main" id="{F9C2DEC9-E0B7-AD43-B590-83CBDA9E1331}"/>
              </a:ext>
            </a:extLst>
          </p:cNvPr>
          <p:cNvSpPr/>
          <p:nvPr/>
        </p:nvSpPr>
        <p:spPr>
          <a:xfrm>
            <a:off x="3101630" y="2712744"/>
            <a:ext cx="608852" cy="622159"/>
          </a:xfrm>
          <a:prstGeom prst="ellipse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本框 247">
                <a:extLst>
                  <a:ext uri="{FF2B5EF4-FFF2-40B4-BE49-F238E27FC236}">
                    <a16:creationId xmlns:a16="http://schemas.microsoft.com/office/drawing/2014/main" id="{B8B95CBE-BD18-7740-770B-4E26E41B5A8B}"/>
                  </a:ext>
                </a:extLst>
              </p:cNvPr>
              <p:cNvSpPr txBox="1"/>
              <p:nvPr/>
            </p:nvSpPr>
            <p:spPr>
              <a:xfrm>
                <a:off x="3115769" y="2831595"/>
                <a:ext cx="540664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7" name="文本框 247">
                <a:extLst>
                  <a:ext uri="{FF2B5EF4-FFF2-40B4-BE49-F238E27FC236}">
                    <a16:creationId xmlns:a16="http://schemas.microsoft.com/office/drawing/2014/main" id="{B8B95CBE-BD18-7740-770B-4E26E41B5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769" y="2831595"/>
                <a:ext cx="540664" cy="3815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8" name="组合 235">
            <a:extLst>
              <a:ext uri="{FF2B5EF4-FFF2-40B4-BE49-F238E27FC236}">
                <a16:creationId xmlns:a16="http://schemas.microsoft.com/office/drawing/2014/main" id="{1F488BB6-71D2-802A-CE40-DFAC6341B6D2}"/>
              </a:ext>
            </a:extLst>
          </p:cNvPr>
          <p:cNvGrpSpPr/>
          <p:nvPr/>
        </p:nvGrpSpPr>
        <p:grpSpPr>
          <a:xfrm>
            <a:off x="3059782" y="4234921"/>
            <a:ext cx="608852" cy="622159"/>
            <a:chOff x="4151266" y="3899718"/>
            <a:chExt cx="608852" cy="622159"/>
          </a:xfrm>
        </p:grpSpPr>
        <p:sp>
          <p:nvSpPr>
            <p:cNvPr id="100" name="椭圆 244">
              <a:extLst>
                <a:ext uri="{FF2B5EF4-FFF2-40B4-BE49-F238E27FC236}">
                  <a16:creationId xmlns:a16="http://schemas.microsoft.com/office/drawing/2014/main" id="{7387852F-5051-016C-4F5D-061886004E7F}"/>
                </a:ext>
              </a:extLst>
            </p:cNvPr>
            <p:cNvSpPr/>
            <p:nvPr/>
          </p:nvSpPr>
          <p:spPr>
            <a:xfrm>
              <a:off x="4151266" y="3899718"/>
              <a:ext cx="608852" cy="62215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本框 245">
                  <a:extLst>
                    <a:ext uri="{FF2B5EF4-FFF2-40B4-BE49-F238E27FC236}">
                      <a16:creationId xmlns:a16="http://schemas.microsoft.com/office/drawing/2014/main" id="{A021D30A-E666-5E3E-5ED7-3A2E4BCFB193}"/>
                    </a:ext>
                  </a:extLst>
                </p:cNvPr>
                <p:cNvSpPr txBox="1"/>
                <p:nvPr/>
              </p:nvSpPr>
              <p:spPr>
                <a:xfrm>
                  <a:off x="4154940" y="4015875"/>
                  <a:ext cx="553905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46" name="文本框 245">
                  <a:extLst>
                    <a:ext uri="{FF2B5EF4-FFF2-40B4-BE49-F238E27FC236}">
                      <a16:creationId xmlns:a16="http://schemas.microsoft.com/office/drawing/2014/main" id="{ABA58D11-06F8-8369-84C0-740AD6548C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4940" y="4015875"/>
                  <a:ext cx="553905" cy="38151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2" name="直接箭头连接符 236">
            <a:extLst>
              <a:ext uri="{FF2B5EF4-FFF2-40B4-BE49-F238E27FC236}">
                <a16:creationId xmlns:a16="http://schemas.microsoft.com/office/drawing/2014/main" id="{219C9420-3C22-3758-745D-0DF44363B575}"/>
              </a:ext>
            </a:extLst>
          </p:cNvPr>
          <p:cNvCxnSpPr>
            <a:cxnSpLocks/>
            <a:stCxn id="96" idx="4"/>
            <a:endCxn id="100" idx="0"/>
          </p:cNvCxnSpPr>
          <p:nvPr/>
        </p:nvCxnSpPr>
        <p:spPr>
          <a:xfrm flipH="1">
            <a:off x="3364208" y="3334903"/>
            <a:ext cx="41848" cy="90001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直接箭头连接符 237">
            <a:extLst>
              <a:ext uri="{FF2B5EF4-FFF2-40B4-BE49-F238E27FC236}">
                <a16:creationId xmlns:a16="http://schemas.microsoft.com/office/drawing/2014/main" id="{F786C1E9-38FE-A28E-7E86-34E2DD01CB09}"/>
              </a:ext>
            </a:extLst>
          </p:cNvPr>
          <p:cNvCxnSpPr>
            <a:cxnSpLocks/>
            <a:stCxn id="93" idx="4"/>
            <a:endCxn id="100" idx="0"/>
          </p:cNvCxnSpPr>
          <p:nvPr/>
        </p:nvCxnSpPr>
        <p:spPr>
          <a:xfrm flipH="1">
            <a:off x="3364208" y="2635650"/>
            <a:ext cx="727441" cy="159927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4" name="组合 238">
            <a:extLst>
              <a:ext uri="{FF2B5EF4-FFF2-40B4-BE49-F238E27FC236}">
                <a16:creationId xmlns:a16="http://schemas.microsoft.com/office/drawing/2014/main" id="{AD130208-9539-24B4-C698-6886D01B6850}"/>
              </a:ext>
            </a:extLst>
          </p:cNvPr>
          <p:cNvGrpSpPr/>
          <p:nvPr/>
        </p:nvGrpSpPr>
        <p:grpSpPr>
          <a:xfrm>
            <a:off x="3753896" y="3805309"/>
            <a:ext cx="608852" cy="655730"/>
            <a:chOff x="4151266" y="3899718"/>
            <a:chExt cx="608852" cy="622159"/>
          </a:xfrm>
        </p:grpSpPr>
        <p:sp>
          <p:nvSpPr>
            <p:cNvPr id="107" name="椭圆 242">
              <a:extLst>
                <a:ext uri="{FF2B5EF4-FFF2-40B4-BE49-F238E27FC236}">
                  <a16:creationId xmlns:a16="http://schemas.microsoft.com/office/drawing/2014/main" id="{A8010023-B896-0637-5FBB-A192013A8D7B}"/>
                </a:ext>
              </a:extLst>
            </p:cNvPr>
            <p:cNvSpPr/>
            <p:nvPr/>
          </p:nvSpPr>
          <p:spPr>
            <a:xfrm>
              <a:off x="4151266" y="3899718"/>
              <a:ext cx="608852" cy="62215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文本框 243">
                  <a:extLst>
                    <a:ext uri="{FF2B5EF4-FFF2-40B4-BE49-F238E27FC236}">
                      <a16:creationId xmlns:a16="http://schemas.microsoft.com/office/drawing/2014/main" id="{422A19F1-5CD2-0806-4B0A-E6BDD14B4539}"/>
                    </a:ext>
                  </a:extLst>
                </p:cNvPr>
                <p:cNvSpPr txBox="1"/>
                <p:nvPr/>
              </p:nvSpPr>
              <p:spPr>
                <a:xfrm>
                  <a:off x="4178739" y="4010829"/>
                  <a:ext cx="553905" cy="361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44" name="文本框 243">
                  <a:extLst>
                    <a:ext uri="{FF2B5EF4-FFF2-40B4-BE49-F238E27FC236}">
                      <a16:creationId xmlns:a16="http://schemas.microsoft.com/office/drawing/2014/main" id="{42CE2DA9-9333-777F-132B-4B38029813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739" y="4010829"/>
                  <a:ext cx="553905" cy="36198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0" name="直接箭头连接符 239">
            <a:extLst>
              <a:ext uri="{FF2B5EF4-FFF2-40B4-BE49-F238E27FC236}">
                <a16:creationId xmlns:a16="http://schemas.microsoft.com/office/drawing/2014/main" id="{0F2D7092-A8CC-A691-6FC3-7797E6A9654A}"/>
              </a:ext>
            </a:extLst>
          </p:cNvPr>
          <p:cNvCxnSpPr>
            <a:cxnSpLocks/>
            <a:stCxn id="93" idx="4"/>
            <a:endCxn id="107" idx="0"/>
          </p:cNvCxnSpPr>
          <p:nvPr/>
        </p:nvCxnSpPr>
        <p:spPr>
          <a:xfrm flipH="1">
            <a:off x="4058322" y="2635650"/>
            <a:ext cx="33327" cy="1169659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直接箭头连接符 240">
            <a:extLst>
              <a:ext uri="{FF2B5EF4-FFF2-40B4-BE49-F238E27FC236}">
                <a16:creationId xmlns:a16="http://schemas.microsoft.com/office/drawing/2014/main" id="{57934362-DBEC-0B7E-9CB4-6B9AC21D292F}"/>
              </a:ext>
            </a:extLst>
          </p:cNvPr>
          <p:cNvCxnSpPr>
            <a:cxnSpLocks/>
            <a:stCxn id="96" idx="5"/>
            <a:endCxn id="107" idx="0"/>
          </p:cNvCxnSpPr>
          <p:nvPr/>
        </p:nvCxnSpPr>
        <p:spPr>
          <a:xfrm>
            <a:off x="3621318" y="3243790"/>
            <a:ext cx="437004" cy="561519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7" name="直接箭头连接符 250">
            <a:extLst>
              <a:ext uri="{FF2B5EF4-FFF2-40B4-BE49-F238E27FC236}">
                <a16:creationId xmlns:a16="http://schemas.microsoft.com/office/drawing/2014/main" id="{05F4A3E5-7469-AA90-24C7-B4C247803B13}"/>
              </a:ext>
            </a:extLst>
          </p:cNvPr>
          <p:cNvCxnSpPr>
            <a:cxnSpLocks/>
            <a:stCxn id="71" idx="6"/>
            <a:endCxn id="93" idx="2"/>
          </p:cNvCxnSpPr>
          <p:nvPr/>
        </p:nvCxnSpPr>
        <p:spPr>
          <a:xfrm>
            <a:off x="2288911" y="2324571"/>
            <a:ext cx="14983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9" name="直接箭头连接符 251">
            <a:extLst>
              <a:ext uri="{FF2B5EF4-FFF2-40B4-BE49-F238E27FC236}">
                <a16:creationId xmlns:a16="http://schemas.microsoft.com/office/drawing/2014/main" id="{15187B6E-2830-6630-F123-142277AECE60}"/>
              </a:ext>
            </a:extLst>
          </p:cNvPr>
          <p:cNvCxnSpPr>
            <a:cxnSpLocks/>
            <a:stCxn id="75" idx="6"/>
            <a:endCxn id="97" idx="1"/>
          </p:cNvCxnSpPr>
          <p:nvPr/>
        </p:nvCxnSpPr>
        <p:spPr>
          <a:xfrm flipV="1">
            <a:off x="1579744" y="3022353"/>
            <a:ext cx="1536025" cy="14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4" name="直接箭头连接符 262">
            <a:extLst>
              <a:ext uri="{FF2B5EF4-FFF2-40B4-BE49-F238E27FC236}">
                <a16:creationId xmlns:a16="http://schemas.microsoft.com/office/drawing/2014/main" id="{7900A750-AE96-798E-EB95-F84273C70936}"/>
              </a:ext>
            </a:extLst>
          </p:cNvPr>
          <p:cNvCxnSpPr>
            <a:cxnSpLocks/>
            <a:stCxn id="71" idx="6"/>
            <a:endCxn id="97" idx="1"/>
          </p:cNvCxnSpPr>
          <p:nvPr/>
        </p:nvCxnSpPr>
        <p:spPr>
          <a:xfrm>
            <a:off x="2288911" y="2324571"/>
            <a:ext cx="826858" cy="6977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本框 14">
                <a:extLst>
                  <a:ext uri="{FF2B5EF4-FFF2-40B4-BE49-F238E27FC236}">
                    <a16:creationId xmlns:a16="http://schemas.microsoft.com/office/drawing/2014/main" id="{66A2A4CA-A2F1-CBFB-D622-157D280BD0DA}"/>
                  </a:ext>
                </a:extLst>
              </p:cNvPr>
              <p:cNvSpPr txBox="1"/>
              <p:nvPr/>
            </p:nvSpPr>
            <p:spPr>
              <a:xfrm>
                <a:off x="1491284" y="1807951"/>
                <a:ext cx="281583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25" name="文本框 14">
                <a:extLst>
                  <a:ext uri="{FF2B5EF4-FFF2-40B4-BE49-F238E27FC236}">
                    <a16:creationId xmlns:a16="http://schemas.microsoft.com/office/drawing/2014/main" id="{66A2A4CA-A2F1-CBFB-D622-157D280BD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284" y="1807951"/>
                <a:ext cx="2815833" cy="461665"/>
              </a:xfrm>
              <a:prstGeom prst="rect">
                <a:avLst/>
              </a:prstGeom>
              <a:blipFill>
                <a:blip r:embed="rId1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椭圆 248">
            <a:extLst>
              <a:ext uri="{FF2B5EF4-FFF2-40B4-BE49-F238E27FC236}">
                <a16:creationId xmlns:a16="http://schemas.microsoft.com/office/drawing/2014/main" id="{5111AD20-FD36-91B2-A5E6-7EFDBE684620}"/>
              </a:ext>
            </a:extLst>
          </p:cNvPr>
          <p:cNvSpPr/>
          <p:nvPr/>
        </p:nvSpPr>
        <p:spPr>
          <a:xfrm>
            <a:off x="5909052" y="2012991"/>
            <a:ext cx="608852" cy="622159"/>
          </a:xfrm>
          <a:prstGeom prst="ellipse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249">
                <a:extLst>
                  <a:ext uri="{FF2B5EF4-FFF2-40B4-BE49-F238E27FC236}">
                    <a16:creationId xmlns:a16="http://schemas.microsoft.com/office/drawing/2014/main" id="{711F6290-8B72-1C36-E05E-498DAB874E7B}"/>
                  </a:ext>
                </a:extLst>
              </p:cNvPr>
              <p:cNvSpPr txBox="1"/>
              <p:nvPr/>
            </p:nvSpPr>
            <p:spPr>
              <a:xfrm>
                <a:off x="5849756" y="2126336"/>
                <a:ext cx="727441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+1,1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3" name="文本框 249">
                <a:extLst>
                  <a:ext uri="{FF2B5EF4-FFF2-40B4-BE49-F238E27FC236}">
                    <a16:creationId xmlns:a16="http://schemas.microsoft.com/office/drawing/2014/main" id="{711F6290-8B72-1C36-E05E-498DAB874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756" y="2126336"/>
                <a:ext cx="727441" cy="38151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椭圆 246">
            <a:extLst>
              <a:ext uri="{FF2B5EF4-FFF2-40B4-BE49-F238E27FC236}">
                <a16:creationId xmlns:a16="http://schemas.microsoft.com/office/drawing/2014/main" id="{9495D41E-593B-B302-7780-6E34BF6B8653}"/>
              </a:ext>
            </a:extLst>
          </p:cNvPr>
          <p:cNvSpPr/>
          <p:nvPr/>
        </p:nvSpPr>
        <p:spPr>
          <a:xfrm>
            <a:off x="5223459" y="2712244"/>
            <a:ext cx="608852" cy="622159"/>
          </a:xfrm>
          <a:prstGeom prst="ellipse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247">
                <a:extLst>
                  <a:ext uri="{FF2B5EF4-FFF2-40B4-BE49-F238E27FC236}">
                    <a16:creationId xmlns:a16="http://schemas.microsoft.com/office/drawing/2014/main" id="{41E2C8AD-DD81-8BB5-2091-42D000ACBB10}"/>
                  </a:ext>
                </a:extLst>
              </p:cNvPr>
              <p:cNvSpPr txBox="1"/>
              <p:nvPr/>
            </p:nvSpPr>
            <p:spPr>
              <a:xfrm>
                <a:off x="5176063" y="2800871"/>
                <a:ext cx="713067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+1,2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1" name="文本框 247">
                <a:extLst>
                  <a:ext uri="{FF2B5EF4-FFF2-40B4-BE49-F238E27FC236}">
                    <a16:creationId xmlns:a16="http://schemas.microsoft.com/office/drawing/2014/main" id="{41E2C8AD-DD81-8BB5-2091-42D000ACB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6063" y="2800871"/>
                <a:ext cx="713067" cy="38151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组合 235">
            <a:extLst>
              <a:ext uri="{FF2B5EF4-FFF2-40B4-BE49-F238E27FC236}">
                <a16:creationId xmlns:a16="http://schemas.microsoft.com/office/drawing/2014/main" id="{16B2B597-19FC-727F-BA0B-2A09FC441BC1}"/>
              </a:ext>
            </a:extLst>
          </p:cNvPr>
          <p:cNvGrpSpPr/>
          <p:nvPr/>
        </p:nvGrpSpPr>
        <p:grpSpPr>
          <a:xfrm>
            <a:off x="5136689" y="4234421"/>
            <a:ext cx="713067" cy="622159"/>
            <a:chOff x="4106344" y="3899718"/>
            <a:chExt cx="713067" cy="622159"/>
          </a:xfrm>
        </p:grpSpPr>
        <p:sp>
          <p:nvSpPr>
            <p:cNvPr id="63" name="椭圆 244">
              <a:extLst>
                <a:ext uri="{FF2B5EF4-FFF2-40B4-BE49-F238E27FC236}">
                  <a16:creationId xmlns:a16="http://schemas.microsoft.com/office/drawing/2014/main" id="{ED53C7B2-6289-4BA5-780F-D06CE659EBAC}"/>
                </a:ext>
              </a:extLst>
            </p:cNvPr>
            <p:cNvSpPr/>
            <p:nvPr/>
          </p:nvSpPr>
          <p:spPr>
            <a:xfrm>
              <a:off x="4151266" y="3899718"/>
              <a:ext cx="608852" cy="62215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本框 245">
                  <a:extLst>
                    <a:ext uri="{FF2B5EF4-FFF2-40B4-BE49-F238E27FC236}">
                      <a16:creationId xmlns:a16="http://schemas.microsoft.com/office/drawing/2014/main" id="{FF9FDC71-3CFC-55FC-534B-AD0E1EF2CA6F}"/>
                    </a:ext>
                  </a:extLst>
                </p:cNvPr>
                <p:cNvSpPr txBox="1"/>
                <p:nvPr/>
              </p:nvSpPr>
              <p:spPr>
                <a:xfrm>
                  <a:off x="4106344" y="4016076"/>
                  <a:ext cx="713067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+1,2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4" name="文本框 245">
                  <a:extLst>
                    <a:ext uri="{FF2B5EF4-FFF2-40B4-BE49-F238E27FC236}">
                      <a16:creationId xmlns:a16="http://schemas.microsoft.com/office/drawing/2014/main" id="{FF9FDC71-3CFC-55FC-534B-AD0E1EF2CA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6344" y="4016076"/>
                  <a:ext cx="713067" cy="38151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5" name="直接箭头连接符 236">
            <a:extLst>
              <a:ext uri="{FF2B5EF4-FFF2-40B4-BE49-F238E27FC236}">
                <a16:creationId xmlns:a16="http://schemas.microsoft.com/office/drawing/2014/main" id="{6FB2BFC0-5F1B-D609-854D-7686195D22E4}"/>
              </a:ext>
            </a:extLst>
          </p:cNvPr>
          <p:cNvCxnSpPr>
            <a:cxnSpLocks/>
            <a:stCxn id="60" idx="4"/>
            <a:endCxn id="63" idx="0"/>
          </p:cNvCxnSpPr>
          <p:nvPr/>
        </p:nvCxnSpPr>
        <p:spPr>
          <a:xfrm flipH="1">
            <a:off x="5486037" y="3334403"/>
            <a:ext cx="41848" cy="90001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直接箭头连接符 237">
            <a:extLst>
              <a:ext uri="{FF2B5EF4-FFF2-40B4-BE49-F238E27FC236}">
                <a16:creationId xmlns:a16="http://schemas.microsoft.com/office/drawing/2014/main" id="{606C4C69-4CB3-D081-1EFF-1E11035F24A6}"/>
              </a:ext>
            </a:extLst>
          </p:cNvPr>
          <p:cNvCxnSpPr>
            <a:cxnSpLocks/>
            <a:stCxn id="52" idx="4"/>
            <a:endCxn id="63" idx="0"/>
          </p:cNvCxnSpPr>
          <p:nvPr/>
        </p:nvCxnSpPr>
        <p:spPr>
          <a:xfrm flipH="1">
            <a:off x="5486037" y="2635150"/>
            <a:ext cx="727441" cy="159927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7" name="组合 238">
            <a:extLst>
              <a:ext uri="{FF2B5EF4-FFF2-40B4-BE49-F238E27FC236}">
                <a16:creationId xmlns:a16="http://schemas.microsoft.com/office/drawing/2014/main" id="{6EF22655-E9F4-CC5B-A11D-789C7CC4CC46}"/>
              </a:ext>
            </a:extLst>
          </p:cNvPr>
          <p:cNvGrpSpPr/>
          <p:nvPr/>
        </p:nvGrpSpPr>
        <p:grpSpPr>
          <a:xfrm>
            <a:off x="5832311" y="3804809"/>
            <a:ext cx="668569" cy="655730"/>
            <a:chOff x="4107852" y="3899718"/>
            <a:chExt cx="668569" cy="622159"/>
          </a:xfrm>
        </p:grpSpPr>
        <p:sp>
          <p:nvSpPr>
            <p:cNvPr id="68" name="椭圆 242">
              <a:extLst>
                <a:ext uri="{FF2B5EF4-FFF2-40B4-BE49-F238E27FC236}">
                  <a16:creationId xmlns:a16="http://schemas.microsoft.com/office/drawing/2014/main" id="{27665B88-3C93-3A98-2397-06A224C4A4B3}"/>
                </a:ext>
              </a:extLst>
            </p:cNvPr>
            <p:cNvSpPr/>
            <p:nvPr/>
          </p:nvSpPr>
          <p:spPr>
            <a:xfrm>
              <a:off x="4151266" y="3899718"/>
              <a:ext cx="608852" cy="62215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本框 243">
                  <a:extLst>
                    <a:ext uri="{FF2B5EF4-FFF2-40B4-BE49-F238E27FC236}">
                      <a16:creationId xmlns:a16="http://schemas.microsoft.com/office/drawing/2014/main" id="{111FEBE9-4C03-9C1A-B5C9-E4886C71BD82}"/>
                    </a:ext>
                  </a:extLst>
                </p:cNvPr>
                <p:cNvSpPr txBox="1"/>
                <p:nvPr/>
              </p:nvSpPr>
              <p:spPr>
                <a:xfrm>
                  <a:off x="4107852" y="4017469"/>
                  <a:ext cx="668569" cy="361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+1,1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9" name="文本框 243">
                  <a:extLst>
                    <a:ext uri="{FF2B5EF4-FFF2-40B4-BE49-F238E27FC236}">
                      <a16:creationId xmlns:a16="http://schemas.microsoft.com/office/drawing/2014/main" id="{111FEBE9-4C03-9C1A-B5C9-E4886C71BD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7852" y="4017469"/>
                  <a:ext cx="668569" cy="361983"/>
                </a:xfrm>
                <a:prstGeom prst="rect">
                  <a:avLst/>
                </a:prstGeom>
                <a:blipFill>
                  <a:blip r:embed="rId19"/>
                  <a:stretch>
                    <a:fillRect r="-3774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0" name="直接箭头连接符 239">
            <a:extLst>
              <a:ext uri="{FF2B5EF4-FFF2-40B4-BE49-F238E27FC236}">
                <a16:creationId xmlns:a16="http://schemas.microsoft.com/office/drawing/2014/main" id="{B11AF2B5-AC11-FC96-7E9D-726FD4C20165}"/>
              </a:ext>
            </a:extLst>
          </p:cNvPr>
          <p:cNvCxnSpPr>
            <a:cxnSpLocks/>
            <a:stCxn id="52" idx="4"/>
            <a:endCxn id="68" idx="0"/>
          </p:cNvCxnSpPr>
          <p:nvPr/>
        </p:nvCxnSpPr>
        <p:spPr>
          <a:xfrm flipH="1">
            <a:off x="6180151" y="2635150"/>
            <a:ext cx="33327" cy="1169659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直接箭头连接符 240">
            <a:extLst>
              <a:ext uri="{FF2B5EF4-FFF2-40B4-BE49-F238E27FC236}">
                <a16:creationId xmlns:a16="http://schemas.microsoft.com/office/drawing/2014/main" id="{92E889E1-AA06-8C6B-64BF-55E3D7096682}"/>
              </a:ext>
            </a:extLst>
          </p:cNvPr>
          <p:cNvCxnSpPr>
            <a:cxnSpLocks/>
            <a:stCxn id="60" idx="5"/>
            <a:endCxn id="68" idx="0"/>
          </p:cNvCxnSpPr>
          <p:nvPr/>
        </p:nvCxnSpPr>
        <p:spPr>
          <a:xfrm>
            <a:off x="5743147" y="3243290"/>
            <a:ext cx="437004" cy="561519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直接箭头连接符 250">
            <a:extLst>
              <a:ext uri="{FF2B5EF4-FFF2-40B4-BE49-F238E27FC236}">
                <a16:creationId xmlns:a16="http://schemas.microsoft.com/office/drawing/2014/main" id="{F63D3309-D16C-7726-CCD9-F6817C9D2108}"/>
              </a:ext>
            </a:extLst>
          </p:cNvPr>
          <p:cNvCxnSpPr>
            <a:cxnSpLocks/>
          </p:cNvCxnSpPr>
          <p:nvPr/>
        </p:nvCxnSpPr>
        <p:spPr>
          <a:xfrm>
            <a:off x="4410740" y="2341253"/>
            <a:ext cx="14983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直接箭头连接符 251">
            <a:extLst>
              <a:ext uri="{FF2B5EF4-FFF2-40B4-BE49-F238E27FC236}">
                <a16:creationId xmlns:a16="http://schemas.microsoft.com/office/drawing/2014/main" id="{727735F7-A863-D52D-C6D9-A5E8491F170C}"/>
              </a:ext>
            </a:extLst>
          </p:cNvPr>
          <p:cNvCxnSpPr>
            <a:cxnSpLocks/>
            <a:stCxn id="96" idx="6"/>
            <a:endCxn id="60" idx="2"/>
          </p:cNvCxnSpPr>
          <p:nvPr/>
        </p:nvCxnSpPr>
        <p:spPr>
          <a:xfrm flipV="1">
            <a:off x="3710482" y="3023324"/>
            <a:ext cx="1512977" cy="5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直接箭头连接符 262">
            <a:extLst>
              <a:ext uri="{FF2B5EF4-FFF2-40B4-BE49-F238E27FC236}">
                <a16:creationId xmlns:a16="http://schemas.microsoft.com/office/drawing/2014/main" id="{7759C5A4-6A49-D9B2-3AE7-1F74FA590B5D}"/>
              </a:ext>
            </a:extLst>
          </p:cNvPr>
          <p:cNvCxnSpPr>
            <a:cxnSpLocks/>
            <a:stCxn id="93" idx="6"/>
            <a:endCxn id="60" idx="2"/>
          </p:cNvCxnSpPr>
          <p:nvPr/>
        </p:nvCxnSpPr>
        <p:spPr>
          <a:xfrm>
            <a:off x="4396075" y="2324571"/>
            <a:ext cx="827384" cy="6987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1" name="直接箭头连接符 22">
            <a:extLst>
              <a:ext uri="{FF2B5EF4-FFF2-40B4-BE49-F238E27FC236}">
                <a16:creationId xmlns:a16="http://schemas.microsoft.com/office/drawing/2014/main" id="{443F3C5A-29E7-5B6A-9DDA-A0B7E1E69505}"/>
              </a:ext>
            </a:extLst>
          </p:cNvPr>
          <p:cNvCxnSpPr>
            <a:cxnSpLocks/>
          </p:cNvCxnSpPr>
          <p:nvPr/>
        </p:nvCxnSpPr>
        <p:spPr>
          <a:xfrm>
            <a:off x="6537320" y="2371571"/>
            <a:ext cx="5356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直接箭头连接符 23">
            <a:extLst>
              <a:ext uri="{FF2B5EF4-FFF2-40B4-BE49-F238E27FC236}">
                <a16:creationId xmlns:a16="http://schemas.microsoft.com/office/drawing/2014/main" id="{DBABE9A1-FB89-864D-8999-14ECC5D8F856}"/>
              </a:ext>
            </a:extLst>
          </p:cNvPr>
          <p:cNvCxnSpPr>
            <a:cxnSpLocks/>
          </p:cNvCxnSpPr>
          <p:nvPr/>
        </p:nvCxnSpPr>
        <p:spPr>
          <a:xfrm>
            <a:off x="5851727" y="3022082"/>
            <a:ext cx="5356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4">
                <a:extLst>
                  <a:ext uri="{FF2B5EF4-FFF2-40B4-BE49-F238E27FC236}">
                    <a16:creationId xmlns:a16="http://schemas.microsoft.com/office/drawing/2014/main" id="{5C0F4672-2D1F-909E-01CB-84EBCAFCBB9E}"/>
                  </a:ext>
                </a:extLst>
              </p:cNvPr>
              <p:cNvSpPr txBox="1"/>
              <p:nvPr/>
            </p:nvSpPr>
            <p:spPr>
              <a:xfrm>
                <a:off x="1602020" y="3165390"/>
                <a:ext cx="124982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5" name="文本框 14">
                <a:extLst>
                  <a:ext uri="{FF2B5EF4-FFF2-40B4-BE49-F238E27FC236}">
                    <a16:creationId xmlns:a16="http://schemas.microsoft.com/office/drawing/2014/main" id="{5C0F4672-2D1F-909E-01CB-84EBCAFCB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020" y="3165390"/>
                <a:ext cx="1249820" cy="461665"/>
              </a:xfrm>
              <a:prstGeom prst="rect">
                <a:avLst/>
              </a:prstGeom>
              <a:blipFill>
                <a:blip r:embed="rId20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直接箭头连接符 22">
            <a:extLst>
              <a:ext uri="{FF2B5EF4-FFF2-40B4-BE49-F238E27FC236}">
                <a16:creationId xmlns:a16="http://schemas.microsoft.com/office/drawing/2014/main" id="{3A62CB25-F2A7-8C19-5B86-213B65933C66}"/>
              </a:ext>
            </a:extLst>
          </p:cNvPr>
          <p:cNvCxnSpPr>
            <a:cxnSpLocks/>
          </p:cNvCxnSpPr>
          <p:nvPr/>
        </p:nvCxnSpPr>
        <p:spPr>
          <a:xfrm>
            <a:off x="1144424" y="2341253"/>
            <a:ext cx="5356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直接箭头连接符 23">
            <a:extLst>
              <a:ext uri="{FF2B5EF4-FFF2-40B4-BE49-F238E27FC236}">
                <a16:creationId xmlns:a16="http://schemas.microsoft.com/office/drawing/2014/main" id="{0401F301-45E7-5537-37F1-4658B39A9163}"/>
              </a:ext>
            </a:extLst>
          </p:cNvPr>
          <p:cNvCxnSpPr>
            <a:cxnSpLocks/>
          </p:cNvCxnSpPr>
          <p:nvPr/>
        </p:nvCxnSpPr>
        <p:spPr>
          <a:xfrm>
            <a:off x="431509" y="3022082"/>
            <a:ext cx="5356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本框 3">
                <a:extLst>
                  <a:ext uri="{FF2B5EF4-FFF2-40B4-BE49-F238E27FC236}">
                    <a16:creationId xmlns:a16="http://schemas.microsoft.com/office/drawing/2014/main" id="{002DAD58-B333-B7AC-BFEE-9FFE8BCE8DFB}"/>
                  </a:ext>
                </a:extLst>
              </p:cNvPr>
              <p:cNvSpPr txBox="1"/>
              <p:nvPr/>
            </p:nvSpPr>
            <p:spPr>
              <a:xfrm>
                <a:off x="7522604" y="2445469"/>
                <a:ext cx="4068592" cy="3577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  <a:defRPr/>
                </a:pPr>
                <a:r>
                  <a:rPr lang="en-US" altLang="zh-CN" sz="2400" dirty="0"/>
                  <a:t>Data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generation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process:</a:t>
                </a:r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  <a:p>
                <a:pPr>
                  <a:defRPr/>
                </a:pPr>
                <a:endParaRPr lang="en-US" altLang="zh-CN" sz="1050" dirty="0"/>
              </a:p>
              <a:p>
                <a:pPr marL="342900" indent="-342900">
                  <a:buFont typeface="Wingdings" pitchFamily="2" charset="2"/>
                  <a:buChar char="Ø"/>
                  <a:defRPr/>
                </a:pPr>
                <a:r>
                  <a:rPr lang="en-US" altLang="zh-CN" sz="2400" dirty="0"/>
                  <a:t>Latent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causal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process:</a:t>
                </a:r>
                <a:r>
                  <a:rPr lang="zh-CN" altLang="en-US" sz="2400" dirty="0"/>
                  <a:t> </a:t>
                </a:r>
                <a:endParaRPr lang="en-US" altLang="zh-CN" sz="2400" dirty="0"/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0" smtClean="0">
                                  <a:latin typeface="Cambria Math" panose="02040503050406030204" pitchFamily="18" charset="0"/>
                                </a:rPr>
                                <m:t>𝐏𝐚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  <a:p>
                <a:pPr>
                  <a:defRPr/>
                </a:pPr>
                <a:endParaRPr lang="en-US" altLang="zh-CN" sz="2400" dirty="0"/>
              </a:p>
              <a:p>
                <a:pPr>
                  <a:defRPr/>
                </a:pPr>
                <a:endParaRPr lang="en-US" altLang="zh-CN" sz="2400" dirty="0"/>
              </a:p>
              <a:p>
                <a:pPr marL="342900" indent="-342900">
                  <a:buFont typeface="Wingdings" pitchFamily="2" charset="2"/>
                  <a:buChar char="Ø"/>
                  <a:defRPr/>
                </a:pPr>
                <a:r>
                  <a:rPr lang="en-US" altLang="zh-CN" sz="2400" dirty="0"/>
                  <a:t>Representation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learning:</a:t>
                </a:r>
                <a:r>
                  <a:rPr lang="zh-CN" altLang="en-US" sz="2400" dirty="0"/>
                  <a:t> </a:t>
                </a:r>
                <a:endParaRPr lang="en-US" altLang="zh-CN" sz="2400" dirty="0"/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  <a:p>
                <a:pPr>
                  <a:defRPr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111" name="文本框 3">
                <a:extLst>
                  <a:ext uri="{FF2B5EF4-FFF2-40B4-BE49-F238E27FC236}">
                    <a16:creationId xmlns:a16="http://schemas.microsoft.com/office/drawing/2014/main" id="{002DAD58-B333-B7AC-BFEE-9FFE8BCE8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604" y="2445469"/>
                <a:ext cx="4068592" cy="3577903"/>
              </a:xfrm>
              <a:prstGeom prst="rect">
                <a:avLst/>
              </a:prstGeom>
              <a:blipFill>
                <a:blip r:embed="rId21"/>
                <a:stretch>
                  <a:fillRect l="-2181" t="-141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9004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687"/>
    </mc:Choice>
    <mc:Fallback xmlns="">
      <p:transition spd="slow" advTm="4168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6" descr="http://img4.imgtn.bdimg.com/it/u=1567808387,2544183011&amp;fm=21&amp;gp=0.jpg">
            <a:extLst>
              <a:ext uri="{FF2B5EF4-FFF2-40B4-BE49-F238E27FC236}">
                <a16:creationId xmlns:a16="http://schemas.microsoft.com/office/drawing/2014/main" id="{34F55221-97FF-A042-A48A-E5976D3674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A7FD57-7D33-1B4D-A819-5BC03EC1DE36}"/>
              </a:ext>
            </a:extLst>
          </p:cNvPr>
          <p:cNvSpPr txBox="1">
            <a:spLocks noChangeArrowheads="1"/>
          </p:cNvSpPr>
          <p:nvPr/>
        </p:nvSpPr>
        <p:spPr>
          <a:xfrm>
            <a:off x="2927649" y="122239"/>
            <a:ext cx="7344815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sz="3200" b="1" dirty="0"/>
              <a:t>CRL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for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Video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Understanding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901A4FD-4965-48BA-B060-3F5A1C8B924D}"/>
              </a:ext>
            </a:extLst>
          </p:cNvPr>
          <p:cNvSpPr txBox="1"/>
          <p:nvPr/>
        </p:nvSpPr>
        <p:spPr>
          <a:xfrm>
            <a:off x="263353" y="954260"/>
            <a:ext cx="11737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CN" altLang="zh-CN" sz="2400" dirty="0"/>
              <a:t>When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learned</a:t>
            </a:r>
            <a:r>
              <a:rPr lang="zh-CN" altLang="en-US" sz="2400" dirty="0"/>
              <a:t> </a:t>
            </a:r>
            <a:r>
              <a:rPr lang="en-US" altLang="zh-CN" sz="2400" dirty="0"/>
              <a:t>representation</a:t>
            </a:r>
            <a:r>
              <a:rPr lang="zh-CN" altLang="en-US" sz="2400" dirty="0"/>
              <a:t> </a:t>
            </a:r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/>
              <a:t>be</a:t>
            </a:r>
            <a:r>
              <a:rPr lang="zh-CN" altLang="en-US" sz="2400" dirty="0"/>
              <a:t> </a:t>
            </a:r>
            <a:r>
              <a:rPr lang="en-US" altLang="zh-CN" sz="2400" dirty="0"/>
              <a:t>identifiable?</a:t>
            </a: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altLang="zh-CN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learn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causal</a:t>
            </a:r>
            <a:r>
              <a:rPr lang="zh-CN" altLang="en-US" sz="2400" dirty="0"/>
              <a:t> </a:t>
            </a:r>
            <a:r>
              <a:rPr lang="en-US" altLang="zh-CN" sz="2400" dirty="0"/>
              <a:t>representation</a:t>
            </a:r>
            <a:r>
              <a:rPr lang="zh-CN" altLang="en-US" sz="2400" dirty="0"/>
              <a:t> </a:t>
            </a:r>
            <a:r>
              <a:rPr lang="en-US" altLang="zh-CN" sz="2400" dirty="0"/>
              <a:t>from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video</a:t>
            </a:r>
            <a:r>
              <a:rPr lang="zh-CN" altLang="en-US" sz="2400" dirty="0"/>
              <a:t> </a:t>
            </a:r>
            <a:r>
              <a:rPr lang="en-US" altLang="zh-CN" sz="2400" dirty="0"/>
              <a:t>data?</a:t>
            </a: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altLang="zh-CN" sz="2400" dirty="0"/>
              <a:t>What</a:t>
            </a:r>
            <a:r>
              <a:rPr lang="zh-CN" altLang="en-US" sz="2400" dirty="0"/>
              <a:t> </a:t>
            </a:r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do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video</a:t>
            </a:r>
            <a:r>
              <a:rPr lang="zh-CN" altLang="en-US" sz="2400" dirty="0"/>
              <a:t> </a:t>
            </a:r>
            <a:r>
              <a:rPr lang="en-US" altLang="zh-CN" sz="2400" dirty="0"/>
              <a:t>understanding</a:t>
            </a:r>
            <a:r>
              <a:rPr lang="zh-CN" altLang="en-US" sz="2400" dirty="0"/>
              <a:t> </a:t>
            </a:r>
            <a:r>
              <a:rPr lang="en-US" altLang="zh-CN" sz="2400" dirty="0"/>
              <a:t>if</a:t>
            </a:r>
            <a:r>
              <a:rPr lang="zh-CN" altLang="en-US" sz="2400" dirty="0"/>
              <a:t> </a:t>
            </a:r>
            <a:r>
              <a:rPr lang="en-US" altLang="zh-CN" sz="2400" dirty="0"/>
              <a:t>causal</a:t>
            </a:r>
            <a:r>
              <a:rPr lang="zh-CN" altLang="en-US" sz="2400" dirty="0"/>
              <a:t> </a:t>
            </a:r>
            <a:r>
              <a:rPr lang="en-US" altLang="zh-CN" sz="2400" dirty="0"/>
              <a:t>representation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learned?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4211B9-5691-2115-64B3-EAFE4B49A1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6D2B53-204E-A5E9-4077-2CFBB93E1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892" y="2230913"/>
            <a:ext cx="5978667" cy="428156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52272BD-8D29-30FC-68CB-DD5F68BC579A}"/>
              </a:ext>
            </a:extLst>
          </p:cNvPr>
          <p:cNvSpPr/>
          <p:nvPr/>
        </p:nvSpPr>
        <p:spPr>
          <a:xfrm>
            <a:off x="695400" y="2521422"/>
            <a:ext cx="3384376" cy="720080"/>
          </a:xfrm>
          <a:prstGeom prst="roundRect">
            <a:avLst>
              <a:gd name="adj" fmla="val 3590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Identification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Theorem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endParaRPr lang="en-CN" sz="2400" dirty="0">
              <a:solidFill>
                <a:schemeClr val="tx1"/>
              </a:solidFill>
            </a:endParaRPr>
          </a:p>
        </p:txBody>
      </p:sp>
      <p:sp>
        <p:nvSpPr>
          <p:cNvPr id="170" name="Rounded Rectangle 169">
            <a:extLst>
              <a:ext uri="{FF2B5EF4-FFF2-40B4-BE49-F238E27FC236}">
                <a16:creationId xmlns:a16="http://schemas.microsoft.com/office/drawing/2014/main" id="{14FF57AE-BFB8-E6AA-6623-540263086EA8}"/>
              </a:ext>
            </a:extLst>
          </p:cNvPr>
          <p:cNvSpPr/>
          <p:nvPr/>
        </p:nvSpPr>
        <p:spPr>
          <a:xfrm>
            <a:off x="695400" y="4070001"/>
            <a:ext cx="3384376" cy="720080"/>
          </a:xfrm>
          <a:prstGeom prst="roundRect">
            <a:avLst>
              <a:gd name="adj" fmla="val 3590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Practical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Algorithm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endParaRPr lang="en-CN" sz="2400" dirty="0">
              <a:solidFill>
                <a:schemeClr val="tx1"/>
              </a:solidFill>
            </a:endParaRPr>
          </a:p>
        </p:txBody>
      </p:sp>
      <p:sp>
        <p:nvSpPr>
          <p:cNvPr id="171" name="Rounded Rectangle 170">
            <a:extLst>
              <a:ext uri="{FF2B5EF4-FFF2-40B4-BE49-F238E27FC236}">
                <a16:creationId xmlns:a16="http://schemas.microsoft.com/office/drawing/2014/main" id="{922968E7-B556-65A7-F535-2FCA2A6D887D}"/>
              </a:ext>
            </a:extLst>
          </p:cNvPr>
          <p:cNvSpPr/>
          <p:nvPr/>
        </p:nvSpPr>
        <p:spPr>
          <a:xfrm>
            <a:off x="695400" y="5618581"/>
            <a:ext cx="3384376" cy="720080"/>
          </a:xfrm>
          <a:prstGeom prst="roundRect">
            <a:avLst>
              <a:gd name="adj" fmla="val 3590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Real-world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Application</a:t>
            </a:r>
            <a:endParaRPr lang="en-CN" sz="2400" dirty="0">
              <a:solidFill>
                <a:schemeClr val="tx1"/>
              </a:solidFill>
            </a:endParaRPr>
          </a:p>
        </p:txBody>
      </p:sp>
      <p:cxnSp>
        <p:nvCxnSpPr>
          <p:cNvPr id="172" name="直接箭头连接符 250">
            <a:extLst>
              <a:ext uri="{FF2B5EF4-FFF2-40B4-BE49-F238E27FC236}">
                <a16:creationId xmlns:a16="http://schemas.microsoft.com/office/drawing/2014/main" id="{0AE9D44B-7FA7-A0AD-E3D5-74803E4F6968}"/>
              </a:ext>
            </a:extLst>
          </p:cNvPr>
          <p:cNvCxnSpPr>
            <a:cxnSpLocks/>
            <a:stCxn id="7" idx="2"/>
            <a:endCxn id="170" idx="0"/>
          </p:cNvCxnSpPr>
          <p:nvPr/>
        </p:nvCxnSpPr>
        <p:spPr>
          <a:xfrm>
            <a:off x="2387588" y="3241502"/>
            <a:ext cx="0" cy="8284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3" name="直接箭头连接符 250">
            <a:extLst>
              <a:ext uri="{FF2B5EF4-FFF2-40B4-BE49-F238E27FC236}">
                <a16:creationId xmlns:a16="http://schemas.microsoft.com/office/drawing/2014/main" id="{398737CE-C65D-B719-A2F5-D08CEE3FDAE2}"/>
              </a:ext>
            </a:extLst>
          </p:cNvPr>
          <p:cNvCxnSpPr>
            <a:cxnSpLocks/>
            <a:stCxn id="170" idx="2"/>
            <a:endCxn id="171" idx="0"/>
          </p:cNvCxnSpPr>
          <p:nvPr/>
        </p:nvCxnSpPr>
        <p:spPr>
          <a:xfrm>
            <a:off x="2387588" y="4790081"/>
            <a:ext cx="0" cy="8285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99118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41687">
        <p159:morph option="byObject"/>
      </p:transition>
    </mc:Choice>
    <mc:Fallback xmlns="">
      <p:transition spd="slow" advTm="416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0" grpId="0" animBg="1"/>
      <p:bldP spid="17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6" descr="http://img4.imgtn.bdimg.com/it/u=1567808387,2544183011&amp;fm=21&amp;gp=0.jpg">
            <a:extLst>
              <a:ext uri="{FF2B5EF4-FFF2-40B4-BE49-F238E27FC236}">
                <a16:creationId xmlns:a16="http://schemas.microsoft.com/office/drawing/2014/main" id="{34F55221-97FF-A042-A48A-E5976D3674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A7FD57-7D33-1B4D-A819-5BC03EC1DE36}"/>
              </a:ext>
            </a:extLst>
          </p:cNvPr>
          <p:cNvSpPr txBox="1">
            <a:spLocks noChangeArrowheads="1"/>
          </p:cNvSpPr>
          <p:nvPr/>
        </p:nvSpPr>
        <p:spPr>
          <a:xfrm>
            <a:off x="2927649" y="122239"/>
            <a:ext cx="7344815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sz="3200" b="1" dirty="0"/>
              <a:t>Causal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Representation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Learning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is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Hard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4211B9-5691-2115-64B3-EAFE4B49A1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ED37F5-2F7B-D3F4-9A16-4FAD049066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453"/>
          <a:stretch/>
        </p:blipFill>
        <p:spPr>
          <a:xfrm>
            <a:off x="398886" y="1777754"/>
            <a:ext cx="2763883" cy="25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043FE5-FC06-9566-3803-1751201006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8873"/>
          <a:stretch/>
        </p:blipFill>
        <p:spPr>
          <a:xfrm>
            <a:off x="392120" y="4365384"/>
            <a:ext cx="2742790" cy="2520000"/>
          </a:xfrm>
          <a:prstGeom prst="rect">
            <a:avLst/>
          </a:prstGeom>
        </p:spPr>
      </p:pic>
      <p:sp>
        <p:nvSpPr>
          <p:cNvPr id="11" name="Left-Up Arrow 10">
            <a:extLst>
              <a:ext uri="{FF2B5EF4-FFF2-40B4-BE49-F238E27FC236}">
                <a16:creationId xmlns:a16="http://schemas.microsoft.com/office/drawing/2014/main" id="{4CCC0140-95E7-C97D-9BBE-DDDE5C6B3D5B}"/>
              </a:ext>
            </a:extLst>
          </p:cNvPr>
          <p:cNvSpPr/>
          <p:nvPr/>
        </p:nvSpPr>
        <p:spPr bwMode="auto">
          <a:xfrm flipH="1">
            <a:off x="1885701" y="2479968"/>
            <a:ext cx="577861" cy="480086"/>
          </a:xfrm>
          <a:prstGeom prst="leftUpArrow">
            <a:avLst>
              <a:gd name="adj1" fmla="val 7222"/>
              <a:gd name="adj2" fmla="val 10397"/>
              <a:gd name="adj3" fmla="val 18651"/>
            </a:avLst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2" name="Left-Up Arrow 11">
            <a:extLst>
              <a:ext uri="{FF2B5EF4-FFF2-40B4-BE49-F238E27FC236}">
                <a16:creationId xmlns:a16="http://schemas.microsoft.com/office/drawing/2014/main" id="{9F7BDD9E-5FEA-60C4-9BF1-84BC51EC5F98}"/>
              </a:ext>
            </a:extLst>
          </p:cNvPr>
          <p:cNvSpPr/>
          <p:nvPr/>
        </p:nvSpPr>
        <p:spPr bwMode="auto">
          <a:xfrm rot="19156219" flipH="1">
            <a:off x="1646351" y="5069794"/>
            <a:ext cx="533400" cy="533400"/>
          </a:xfrm>
          <a:prstGeom prst="leftUpArrow">
            <a:avLst>
              <a:gd name="adj1" fmla="val 7222"/>
              <a:gd name="adj2" fmla="val 10397"/>
              <a:gd name="adj3" fmla="val 18651"/>
            </a:avLst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FC2CA2-228A-B4B6-C50A-9C1745AC0E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7244" y="2461790"/>
            <a:ext cx="1129620" cy="324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7FE402-5C88-BCEC-456E-7A2CD89EB2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4708" y="2454769"/>
            <a:ext cx="1534735" cy="324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F57B32-BC62-B383-8D8C-C429F9F803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4708" y="3931521"/>
            <a:ext cx="1264866" cy="36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363C42-3E11-0CFE-BD3A-9BFF1C75AC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769"/>
          <a:stretch/>
        </p:blipFill>
        <p:spPr>
          <a:xfrm>
            <a:off x="3503712" y="1754916"/>
            <a:ext cx="2691914" cy="252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8334D4F-7946-DCC3-A2B0-5233961291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102" r="-49"/>
          <a:stretch/>
        </p:blipFill>
        <p:spPr>
          <a:xfrm>
            <a:off x="3539103" y="4359355"/>
            <a:ext cx="2625852" cy="252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A23E46E-EB99-AA3E-474C-6760F6751E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7244" y="3941005"/>
            <a:ext cx="1129622" cy="324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608E5F9-C3ED-12F6-AD58-B7DB94F3FC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74708" y="4418212"/>
            <a:ext cx="2942270" cy="324000"/>
          </a:xfrm>
          <a:prstGeom prst="rect">
            <a:avLst/>
          </a:prstGeom>
        </p:spPr>
      </p:pic>
      <p:sp>
        <p:nvSpPr>
          <p:cNvPr id="21" name="文本框 3">
            <a:extLst>
              <a:ext uri="{FF2B5EF4-FFF2-40B4-BE49-F238E27FC236}">
                <a16:creationId xmlns:a16="http://schemas.microsoft.com/office/drawing/2014/main" id="{B50EE37C-4FCA-2DD5-6760-7A0D3863727E}"/>
              </a:ext>
            </a:extLst>
          </p:cNvPr>
          <p:cNvSpPr txBox="1"/>
          <p:nvPr/>
        </p:nvSpPr>
        <p:spPr>
          <a:xfrm>
            <a:off x="263353" y="954260"/>
            <a:ext cx="11737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CN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linear</a:t>
            </a:r>
            <a:r>
              <a:rPr lang="zh-CN" altLang="en-US" sz="2400" dirty="0"/>
              <a:t> </a:t>
            </a:r>
            <a:r>
              <a:rPr lang="en-US" altLang="zh-CN" sz="2400" dirty="0"/>
              <a:t>Gaussian</a:t>
            </a:r>
            <a:r>
              <a:rPr lang="zh-CN" altLang="en-US" sz="2400" dirty="0"/>
              <a:t> </a:t>
            </a:r>
            <a:r>
              <a:rPr lang="en-US" altLang="zh-CN" sz="2400" dirty="0"/>
              <a:t>case,</a:t>
            </a:r>
            <a:r>
              <a:rPr lang="zh-CN" altLang="en-US" sz="2400" dirty="0"/>
              <a:t> </a:t>
            </a:r>
            <a:r>
              <a:rPr lang="en-US" altLang="zh-CN" sz="2400" dirty="0"/>
              <a:t>when</a:t>
            </a:r>
            <a:r>
              <a:rPr lang="zh-CN" altLang="en-US" sz="2400" dirty="0"/>
              <a:t> </a:t>
            </a:r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add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rotation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the latent</a:t>
            </a:r>
            <a:r>
              <a:rPr lang="zh-CN" altLang="en-US" sz="2400" dirty="0"/>
              <a:t> </a:t>
            </a:r>
            <a:r>
              <a:rPr lang="en-US" altLang="zh-CN" sz="2400" dirty="0"/>
              <a:t>variable,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generated</a:t>
            </a:r>
            <a:r>
              <a:rPr lang="zh-CN" altLang="en-US" sz="2400" dirty="0"/>
              <a:t> </a:t>
            </a:r>
            <a:r>
              <a:rPr lang="en-US" altLang="zh-CN" sz="2400" dirty="0"/>
              <a:t>observation</a:t>
            </a:r>
            <a:r>
              <a:rPr lang="zh-CN" altLang="en-US" sz="2400" dirty="0"/>
              <a:t> </a:t>
            </a:r>
            <a:r>
              <a:rPr lang="en-US" altLang="zh-CN" sz="2400" dirty="0"/>
              <a:t>distribution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unchanged.</a:t>
            </a:r>
          </a:p>
        </p:txBody>
      </p:sp>
      <p:sp>
        <p:nvSpPr>
          <p:cNvPr id="22" name="文本框 3">
            <a:extLst>
              <a:ext uri="{FF2B5EF4-FFF2-40B4-BE49-F238E27FC236}">
                <a16:creationId xmlns:a16="http://schemas.microsoft.com/office/drawing/2014/main" id="{7A46FA5C-2424-0FD4-71BD-D090C7A81353}"/>
              </a:ext>
            </a:extLst>
          </p:cNvPr>
          <p:cNvSpPr txBox="1"/>
          <p:nvPr/>
        </p:nvSpPr>
        <p:spPr>
          <a:xfrm>
            <a:off x="6518072" y="1923321"/>
            <a:ext cx="4660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  <a:defRPr/>
            </a:pPr>
            <a:r>
              <a:rPr lang="en-US" altLang="zh-CN" sz="2400" dirty="0"/>
              <a:t>Original</a:t>
            </a:r>
            <a:r>
              <a:rPr lang="zh-CN" altLang="en-US" sz="2400" dirty="0"/>
              <a:t> </a:t>
            </a:r>
            <a:r>
              <a:rPr lang="en-US" altLang="zh-CN" sz="2400" dirty="0"/>
              <a:t>generation</a:t>
            </a:r>
            <a:r>
              <a:rPr lang="zh-CN" altLang="en-US" sz="2400" dirty="0"/>
              <a:t> </a:t>
            </a:r>
            <a:r>
              <a:rPr lang="en-US" altLang="zh-CN" sz="2400" dirty="0"/>
              <a:t>process</a:t>
            </a:r>
          </a:p>
        </p:txBody>
      </p:sp>
      <p:sp>
        <p:nvSpPr>
          <p:cNvPr id="23" name="文本框 3">
            <a:extLst>
              <a:ext uri="{FF2B5EF4-FFF2-40B4-BE49-F238E27FC236}">
                <a16:creationId xmlns:a16="http://schemas.microsoft.com/office/drawing/2014/main" id="{9AC089A3-557B-6A1B-ADD0-F805E61D13AC}"/>
              </a:ext>
            </a:extLst>
          </p:cNvPr>
          <p:cNvSpPr txBox="1"/>
          <p:nvPr/>
        </p:nvSpPr>
        <p:spPr>
          <a:xfrm>
            <a:off x="6504280" y="3068960"/>
            <a:ext cx="5521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  <a:defRPr/>
            </a:pPr>
            <a:r>
              <a:rPr lang="en-US" altLang="zh-CN" sz="2400" dirty="0"/>
              <a:t>Adding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rotation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latent</a:t>
            </a:r>
            <a:r>
              <a:rPr lang="zh-CN" altLang="en-US" sz="2400" dirty="0"/>
              <a:t> </a:t>
            </a:r>
            <a:r>
              <a:rPr lang="en-US" altLang="zh-CN" sz="2400" dirty="0"/>
              <a:t>variable</a:t>
            </a:r>
            <a:r>
              <a:rPr lang="zh-CN" altLang="en-US" sz="2400" dirty="0"/>
              <a:t> </a:t>
            </a:r>
            <a:r>
              <a:rPr lang="en-US" altLang="zh-CN" sz="2400" dirty="0"/>
              <a:t>doesn’t</a:t>
            </a:r>
            <a:r>
              <a:rPr lang="zh-CN" altLang="en-US" sz="2400" dirty="0"/>
              <a:t> </a:t>
            </a:r>
            <a:r>
              <a:rPr lang="en-US" altLang="zh-CN" sz="2400" dirty="0"/>
              <a:t>change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observation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F5F19CE-23E0-B492-2228-1CCE77D366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74708" y="6093296"/>
            <a:ext cx="1271700" cy="324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990B613-2208-6E6E-5DB6-4265AC4825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67244" y="6113858"/>
            <a:ext cx="1725300" cy="324000"/>
          </a:xfrm>
          <a:prstGeom prst="rect">
            <a:avLst/>
          </a:prstGeom>
        </p:spPr>
      </p:pic>
      <p:sp>
        <p:nvSpPr>
          <p:cNvPr id="26" name="文本框 3">
            <a:extLst>
              <a:ext uri="{FF2B5EF4-FFF2-40B4-BE49-F238E27FC236}">
                <a16:creationId xmlns:a16="http://schemas.microsoft.com/office/drawing/2014/main" id="{DF537A93-AABF-377A-E7F8-EA5D9F96D1EE}"/>
              </a:ext>
            </a:extLst>
          </p:cNvPr>
          <p:cNvSpPr txBox="1"/>
          <p:nvPr/>
        </p:nvSpPr>
        <p:spPr>
          <a:xfrm>
            <a:off x="6456040" y="5201680"/>
            <a:ext cx="5400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  <a:defRPr/>
            </a:pPr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may</a:t>
            </a:r>
            <a:r>
              <a:rPr lang="zh-CN" altLang="en-US" sz="2400" dirty="0"/>
              <a:t> </a:t>
            </a:r>
            <a:r>
              <a:rPr lang="en-US" altLang="zh-CN" sz="2400" dirty="0"/>
              <a:t>learn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representations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entanglement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912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687"/>
    </mc:Choice>
    <mc:Fallback xmlns="">
      <p:transition spd="slow" advTm="41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3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6" descr="http://img4.imgtn.bdimg.com/it/u=1567808387,2544183011&amp;fm=21&amp;gp=0.jpg">
            <a:extLst>
              <a:ext uri="{FF2B5EF4-FFF2-40B4-BE49-F238E27FC236}">
                <a16:creationId xmlns:a16="http://schemas.microsoft.com/office/drawing/2014/main" id="{34F55221-97FF-A042-A48A-E5976D3674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A7FD57-7D33-1B4D-A819-5BC03EC1DE36}"/>
              </a:ext>
            </a:extLst>
          </p:cNvPr>
          <p:cNvSpPr txBox="1">
            <a:spLocks noChangeArrowheads="1"/>
          </p:cNvSpPr>
          <p:nvPr/>
        </p:nvSpPr>
        <p:spPr>
          <a:xfrm>
            <a:off x="2927649" y="122239"/>
            <a:ext cx="7344815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sz="3200" b="1" dirty="0"/>
              <a:t>Causal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Representation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Learning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Is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Hard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4211B9-5691-2115-64B3-EAFE4B49A1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21" name="文本框 3">
            <a:extLst>
              <a:ext uri="{FF2B5EF4-FFF2-40B4-BE49-F238E27FC236}">
                <a16:creationId xmlns:a16="http://schemas.microsoft.com/office/drawing/2014/main" id="{B50EE37C-4FCA-2DD5-6760-7A0D3863727E}"/>
              </a:ext>
            </a:extLst>
          </p:cNvPr>
          <p:cNvSpPr txBox="1"/>
          <p:nvPr/>
        </p:nvSpPr>
        <p:spPr>
          <a:xfrm>
            <a:off x="263353" y="954260"/>
            <a:ext cx="11737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CN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linear</a:t>
            </a:r>
            <a:r>
              <a:rPr lang="zh-CN" altLang="en-US" sz="2400" dirty="0"/>
              <a:t> </a:t>
            </a:r>
            <a:r>
              <a:rPr lang="en-US" altLang="zh-CN" sz="2400" dirty="0"/>
              <a:t>non-Gaussian</a:t>
            </a:r>
            <a:r>
              <a:rPr lang="zh-CN" altLang="en-US" sz="2400" dirty="0"/>
              <a:t> </a:t>
            </a:r>
            <a:r>
              <a:rPr lang="en-US" altLang="zh-CN" sz="2400" dirty="0"/>
              <a:t>case,</a:t>
            </a:r>
            <a:r>
              <a:rPr lang="zh-CN" altLang="en-US" sz="2400" dirty="0"/>
              <a:t> </a:t>
            </a:r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/>
              <a:t>recover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latent</a:t>
            </a:r>
            <a:r>
              <a:rPr lang="zh-CN" altLang="en-US" sz="2400" dirty="0"/>
              <a:t> </a:t>
            </a:r>
            <a:r>
              <a:rPr lang="en-US" altLang="zh-CN" sz="2400" dirty="0"/>
              <a:t>variables.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non-linear</a:t>
            </a:r>
            <a:r>
              <a:rPr lang="zh-CN" altLang="en-US" sz="2400" dirty="0"/>
              <a:t> </a:t>
            </a:r>
            <a:r>
              <a:rPr lang="en-US" altLang="zh-CN" sz="2400" dirty="0"/>
              <a:t>case,</a:t>
            </a:r>
            <a:r>
              <a:rPr lang="zh-CN" altLang="en-US" sz="2400" dirty="0"/>
              <a:t> </a:t>
            </a:r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/>
              <a:t>leverage</a:t>
            </a:r>
            <a:r>
              <a:rPr lang="zh-CN" altLang="en-US" sz="2400" dirty="0"/>
              <a:t> </a:t>
            </a:r>
            <a:r>
              <a:rPr lang="en-US" altLang="zh-CN" sz="2400" dirty="0"/>
              <a:t>the </a:t>
            </a:r>
            <a:r>
              <a:rPr lang="en-US" sz="2400" kern="0" dirty="0"/>
              <a:t>auxiliary </a:t>
            </a:r>
            <a:r>
              <a:rPr lang="en-US" altLang="zh-CN" sz="2400" kern="0" dirty="0"/>
              <a:t>variables</a:t>
            </a:r>
            <a:r>
              <a:rPr lang="zh-CN" altLang="en-US" sz="2400" kern="0" dirty="0"/>
              <a:t> </a:t>
            </a:r>
            <a:r>
              <a:rPr lang="en-US" altLang="zh-CN" sz="2400" kern="0" dirty="0"/>
              <a:t>such</a:t>
            </a:r>
            <a:r>
              <a:rPr lang="zh-CN" altLang="en-US" sz="2400" kern="0" dirty="0"/>
              <a:t> </a:t>
            </a:r>
            <a:r>
              <a:rPr lang="en-US" altLang="zh-CN" sz="2400" kern="0" dirty="0"/>
              <a:t>as</a:t>
            </a:r>
            <a:r>
              <a:rPr lang="zh-CN" altLang="en-US" sz="2400" kern="0" dirty="0"/>
              <a:t> </a:t>
            </a:r>
            <a:r>
              <a:rPr lang="en-US" altLang="zh-CN" sz="2400" kern="0" dirty="0"/>
              <a:t>the domain</a:t>
            </a:r>
            <a:r>
              <a:rPr lang="zh-CN" altLang="en-US" sz="2400" kern="0" dirty="0"/>
              <a:t> </a:t>
            </a:r>
            <a:r>
              <a:rPr lang="en-US" altLang="zh-CN" sz="2400" kern="0" dirty="0"/>
              <a:t>index.</a:t>
            </a:r>
            <a:r>
              <a:rPr lang="zh-CN" altLang="en-US" sz="2400" kern="0" dirty="0"/>
              <a:t> </a:t>
            </a:r>
            <a:r>
              <a:rPr lang="en-US" sz="2400" kern="0" dirty="0"/>
              <a:t> </a:t>
            </a:r>
            <a:endParaRPr lang="en-US" altLang="zh-CN" sz="24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3FA46CD-9BC6-F763-BCD6-BD79609AA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015" y="1743508"/>
            <a:ext cx="5957018" cy="5114491"/>
          </a:xfrm>
          <a:prstGeom prst="rect">
            <a:avLst/>
          </a:prstGeom>
        </p:spPr>
      </p:pic>
      <p:sp>
        <p:nvSpPr>
          <p:cNvPr id="28" name="Left-Up Arrow 27">
            <a:extLst>
              <a:ext uri="{FF2B5EF4-FFF2-40B4-BE49-F238E27FC236}">
                <a16:creationId xmlns:a16="http://schemas.microsoft.com/office/drawing/2014/main" id="{881170C1-9175-83DC-1D48-9647B84849B7}"/>
              </a:ext>
            </a:extLst>
          </p:cNvPr>
          <p:cNvSpPr/>
          <p:nvPr/>
        </p:nvSpPr>
        <p:spPr bwMode="auto">
          <a:xfrm flipH="1">
            <a:off x="2019886" y="2574505"/>
            <a:ext cx="569785" cy="469512"/>
          </a:xfrm>
          <a:prstGeom prst="leftUpArrow">
            <a:avLst>
              <a:gd name="adj1" fmla="val 7222"/>
              <a:gd name="adj2" fmla="val 10397"/>
              <a:gd name="adj3" fmla="val 18651"/>
            </a:avLst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9" name="Left-Up Arrow 28">
            <a:extLst>
              <a:ext uri="{FF2B5EF4-FFF2-40B4-BE49-F238E27FC236}">
                <a16:creationId xmlns:a16="http://schemas.microsoft.com/office/drawing/2014/main" id="{15F3E6AA-36B7-A323-692A-1DC6B1FDE88E}"/>
              </a:ext>
            </a:extLst>
          </p:cNvPr>
          <p:cNvSpPr/>
          <p:nvPr/>
        </p:nvSpPr>
        <p:spPr bwMode="auto">
          <a:xfrm rot="19156219" flipH="1">
            <a:off x="1862569" y="4977574"/>
            <a:ext cx="525945" cy="521652"/>
          </a:xfrm>
          <a:prstGeom prst="leftUpArrow">
            <a:avLst>
              <a:gd name="adj1" fmla="val 9066"/>
              <a:gd name="adj2" fmla="val 10397"/>
              <a:gd name="adj3" fmla="val 18651"/>
            </a:avLst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1" name="文本框 3">
            <a:extLst>
              <a:ext uri="{FF2B5EF4-FFF2-40B4-BE49-F238E27FC236}">
                <a16:creationId xmlns:a16="http://schemas.microsoft.com/office/drawing/2014/main" id="{F3AF70F0-B56C-213A-06E5-73308F4BAD26}"/>
              </a:ext>
            </a:extLst>
          </p:cNvPr>
          <p:cNvSpPr txBox="1"/>
          <p:nvPr/>
        </p:nvSpPr>
        <p:spPr>
          <a:xfrm>
            <a:off x="6992769" y="2037681"/>
            <a:ext cx="4320480" cy="4131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Non-Gaussian</a:t>
            </a:r>
            <a:r>
              <a:rPr lang="zh-CN" altLang="en-US" sz="2400" dirty="0"/>
              <a:t> </a:t>
            </a:r>
            <a:r>
              <a:rPr lang="en-US" altLang="zh-CN" sz="2400" dirty="0"/>
              <a:t>property</a:t>
            </a:r>
            <a:r>
              <a:rPr lang="zh-CN" altLang="en-US" sz="2400" dirty="0"/>
              <a:t> </a:t>
            </a:r>
            <a:r>
              <a:rPr lang="en-US" altLang="zh-CN" sz="2400" dirty="0"/>
              <a:t>provides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“changeability”</a:t>
            </a:r>
            <a:r>
              <a:rPr lang="zh-CN" altLang="en-US" sz="2400" dirty="0"/>
              <a:t> </a:t>
            </a:r>
            <a:r>
              <a:rPr lang="en-US" altLang="zh-CN" sz="2400" dirty="0"/>
              <a:t>(sufficient</a:t>
            </a:r>
            <a:r>
              <a:rPr lang="zh-CN" altLang="en-US" sz="2400" dirty="0"/>
              <a:t> </a:t>
            </a:r>
            <a:r>
              <a:rPr lang="en-US" altLang="zh-CN" sz="2400" dirty="0"/>
              <a:t>change)</a:t>
            </a:r>
          </a:p>
          <a:p>
            <a:pPr>
              <a:defRPr/>
            </a:pPr>
            <a:endParaRPr lang="en-US" altLang="zh-CN" sz="1050" dirty="0"/>
          </a:p>
          <a:p>
            <a:pPr marL="342900" indent="-342900">
              <a:buFont typeface="Wingdings" pitchFamily="2" charset="2"/>
              <a:buChar char="Ø"/>
              <a:defRPr/>
            </a:pP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more</a:t>
            </a:r>
            <a:r>
              <a:rPr lang="zh-CN" altLang="en-US" sz="2400" dirty="0"/>
              <a:t> </a:t>
            </a:r>
            <a:r>
              <a:rPr lang="en-US" altLang="zh-CN" sz="2400" dirty="0"/>
              <a:t>complex</a:t>
            </a:r>
            <a:r>
              <a:rPr lang="zh-CN" altLang="en-US" sz="2400" dirty="0"/>
              <a:t> </a:t>
            </a:r>
            <a:r>
              <a:rPr lang="en-US" altLang="zh-CN" sz="2400" dirty="0"/>
              <a:t>non-linear</a:t>
            </a:r>
            <a:r>
              <a:rPr lang="zh-CN" altLang="en-US" sz="2400" dirty="0"/>
              <a:t> </a:t>
            </a:r>
            <a:r>
              <a:rPr lang="en-US" altLang="zh-CN" sz="2400" dirty="0"/>
              <a:t>case,</a:t>
            </a:r>
            <a:r>
              <a:rPr lang="zh-CN" altLang="en-US" sz="2400" dirty="0"/>
              <a:t> </a:t>
            </a:r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need</a:t>
            </a:r>
            <a:r>
              <a:rPr lang="zh-CN" altLang="en-US" sz="2400" dirty="0"/>
              <a:t> </a:t>
            </a:r>
            <a:r>
              <a:rPr lang="en-US" altLang="zh-CN" sz="2400" dirty="0"/>
              <a:t>more</a:t>
            </a:r>
            <a:r>
              <a:rPr lang="zh-CN" altLang="en-US" sz="2400" dirty="0"/>
              <a:t> </a:t>
            </a:r>
            <a:r>
              <a:rPr lang="en-US" altLang="zh-CN" sz="2400" dirty="0"/>
              <a:t>“changeability”.</a:t>
            </a:r>
          </a:p>
          <a:p>
            <a:pPr marL="342900" indent="-342900">
              <a:buFont typeface="Wingdings" pitchFamily="2" charset="2"/>
              <a:buChar char="Ø"/>
              <a:defRPr/>
            </a:pPr>
            <a:endParaRPr lang="en-US" altLang="zh-CN" sz="1200" dirty="0"/>
          </a:p>
          <a:p>
            <a:pPr marL="342900" indent="-342900">
              <a:buFont typeface="Wingdings" pitchFamily="2" charset="2"/>
              <a:buChar char="Ø"/>
              <a:defRPr/>
            </a:pPr>
            <a:r>
              <a:rPr lang="en-US" altLang="zh-CN" sz="2400" kern="0" dirty="0"/>
              <a:t>A</a:t>
            </a:r>
            <a:r>
              <a:rPr lang="en-US" sz="2400" kern="0" dirty="0"/>
              <a:t>uxiliary </a:t>
            </a:r>
            <a:r>
              <a:rPr lang="en-US" altLang="zh-CN" sz="2400" kern="0" dirty="0"/>
              <a:t>variables,</a:t>
            </a:r>
            <a:r>
              <a:rPr lang="zh-CN" altLang="en-US" sz="2400" kern="0" dirty="0"/>
              <a:t> </a:t>
            </a:r>
            <a:r>
              <a:rPr lang="en-US" altLang="zh-CN" sz="2400" kern="0" dirty="0"/>
              <a:t>such</a:t>
            </a:r>
            <a:r>
              <a:rPr lang="zh-CN" altLang="en-US" sz="2400" kern="0" dirty="0"/>
              <a:t> </a:t>
            </a:r>
            <a:r>
              <a:rPr lang="en-US" altLang="zh-CN" sz="2400" kern="0" dirty="0"/>
              <a:t>as</a:t>
            </a:r>
            <a:r>
              <a:rPr lang="zh-CN" altLang="en-US" sz="2400" kern="0" dirty="0"/>
              <a:t> </a:t>
            </a:r>
            <a:r>
              <a:rPr lang="en-US" altLang="zh-CN" sz="2400" kern="0" dirty="0"/>
              <a:t>labels</a:t>
            </a:r>
            <a:r>
              <a:rPr lang="zh-CN" altLang="en-US" sz="2400" kern="0" dirty="0"/>
              <a:t> </a:t>
            </a:r>
            <a:r>
              <a:rPr lang="en-US" altLang="zh-CN" sz="2400" kern="0" dirty="0"/>
              <a:t>and domain</a:t>
            </a:r>
            <a:r>
              <a:rPr lang="zh-CN" altLang="en-US" sz="2400" kern="0" dirty="0"/>
              <a:t> </a:t>
            </a:r>
            <a:r>
              <a:rPr lang="en-US" altLang="zh-CN" sz="2400" kern="0" dirty="0"/>
              <a:t>index,</a:t>
            </a:r>
            <a:r>
              <a:rPr lang="zh-CN" altLang="en-US" sz="2400" kern="0" dirty="0"/>
              <a:t> </a:t>
            </a:r>
            <a:r>
              <a:rPr lang="en-US" altLang="zh-CN" sz="2400" kern="0" dirty="0"/>
              <a:t>can</a:t>
            </a:r>
            <a:r>
              <a:rPr lang="zh-CN" altLang="en-US" sz="2400" kern="0" dirty="0"/>
              <a:t> </a:t>
            </a:r>
            <a:r>
              <a:rPr lang="en-US" altLang="zh-CN" sz="2400" kern="0" dirty="0"/>
              <a:t>provide</a:t>
            </a:r>
            <a:r>
              <a:rPr lang="zh-CN" altLang="en-US" sz="2400" kern="0" dirty="0"/>
              <a:t> </a:t>
            </a:r>
            <a:r>
              <a:rPr lang="en-US" altLang="zh-CN" sz="2400" kern="0" dirty="0"/>
              <a:t>such</a:t>
            </a:r>
            <a:r>
              <a:rPr lang="zh-CN" altLang="en-US" sz="2400" kern="0" dirty="0"/>
              <a:t> </a:t>
            </a:r>
            <a:r>
              <a:rPr lang="en-US" altLang="zh-CN" sz="2400" kern="0" dirty="0"/>
              <a:t>side</a:t>
            </a:r>
            <a:r>
              <a:rPr lang="zh-CN" altLang="en-US" sz="2400" kern="0" dirty="0"/>
              <a:t> </a:t>
            </a:r>
            <a:r>
              <a:rPr lang="en-US" altLang="zh-CN" sz="2400" kern="0" dirty="0"/>
              <a:t>information.</a:t>
            </a:r>
            <a:endParaRPr lang="en-US" altLang="zh-CN" sz="2400" dirty="0"/>
          </a:p>
          <a:p>
            <a:pPr>
              <a:defRPr/>
            </a:pPr>
            <a:endParaRPr lang="en-US" altLang="zh-CN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150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687"/>
    </mc:Choice>
    <mc:Fallback xmlns="">
      <p:transition spd="slow" advTm="41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8DFEE78-71C4-0F16-A6E5-78A0E69FA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68" y="946149"/>
            <a:ext cx="10585176" cy="5854037"/>
          </a:xfrm>
          <a:prstGeom prst="rect">
            <a:avLst/>
          </a:prstGeom>
        </p:spPr>
      </p:pic>
      <p:sp>
        <p:nvSpPr>
          <p:cNvPr id="2" name="AutoShape 6" descr="http://img4.imgtn.bdimg.com/it/u=1567808387,2544183011&amp;fm=21&amp;gp=0.jpg">
            <a:extLst>
              <a:ext uri="{FF2B5EF4-FFF2-40B4-BE49-F238E27FC236}">
                <a16:creationId xmlns:a16="http://schemas.microsoft.com/office/drawing/2014/main" id="{34F55221-97FF-A042-A48A-E5976D3674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A7FD57-7D33-1B4D-A819-5BC03EC1DE36}"/>
              </a:ext>
            </a:extLst>
          </p:cNvPr>
          <p:cNvSpPr txBox="1">
            <a:spLocks noChangeArrowheads="1"/>
          </p:cNvSpPr>
          <p:nvPr/>
        </p:nvSpPr>
        <p:spPr>
          <a:xfrm>
            <a:off x="2927649" y="122239"/>
            <a:ext cx="7344815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sz="3200" b="1" dirty="0"/>
              <a:t>Identification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Theorem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4211B9-5691-2115-64B3-EAFE4B49A1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165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687"/>
    </mc:Choice>
    <mc:Fallback xmlns="">
      <p:transition spd="slow" advTm="4168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6" descr="http://img4.imgtn.bdimg.com/it/u=1567808387,2544183011&amp;fm=21&amp;gp=0.jpg">
            <a:extLst>
              <a:ext uri="{FF2B5EF4-FFF2-40B4-BE49-F238E27FC236}">
                <a16:creationId xmlns:a16="http://schemas.microsoft.com/office/drawing/2014/main" id="{34F55221-97FF-A042-A48A-E5976D3674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A7FD57-7D33-1B4D-A819-5BC03EC1DE36}"/>
              </a:ext>
            </a:extLst>
          </p:cNvPr>
          <p:cNvSpPr txBox="1">
            <a:spLocks noChangeArrowheads="1"/>
          </p:cNvSpPr>
          <p:nvPr/>
        </p:nvSpPr>
        <p:spPr>
          <a:xfrm>
            <a:off x="2927649" y="122239"/>
            <a:ext cx="7344815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sz="3200" b="1" dirty="0"/>
              <a:t>Identification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Theorem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4211B9-5691-2115-64B3-EAFE4B49A1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9" name="文本框 3">
            <a:extLst>
              <a:ext uri="{FF2B5EF4-FFF2-40B4-BE49-F238E27FC236}">
                <a16:creationId xmlns:a16="http://schemas.microsoft.com/office/drawing/2014/main" id="{C2231B69-E958-2CA9-C43E-2C3615DC5CA4}"/>
              </a:ext>
            </a:extLst>
          </p:cNvPr>
          <p:cNvSpPr txBox="1"/>
          <p:nvPr/>
        </p:nvSpPr>
        <p:spPr>
          <a:xfrm>
            <a:off x="263353" y="954260"/>
            <a:ext cx="1173730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srgbClr val="FF0000"/>
                </a:solidFill>
              </a:rPr>
              <a:t>Stationary</a:t>
            </a:r>
            <a:r>
              <a:rPr lang="en-US" altLang="zh-CN" sz="2400" dirty="0">
                <a:solidFill>
                  <a:schemeClr val="tx1"/>
                </a:solidFill>
              </a:rPr>
              <a:t>: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The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temporal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transition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function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is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fixed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for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the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whole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sequence.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endParaRPr lang="en-US" altLang="zh-CN" sz="240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zh-CN" altLang="en-US" sz="2400" dirty="0"/>
              <a:t>    </a:t>
            </a:r>
            <a:r>
              <a:rPr lang="en-US" altLang="zh-CN" sz="2400" dirty="0"/>
              <a:t>Known</a:t>
            </a:r>
            <a:r>
              <a:rPr lang="zh-CN" altLang="en-US" sz="2400" dirty="0"/>
              <a:t> </a:t>
            </a:r>
            <a:r>
              <a:rPr lang="en-US" altLang="zh-CN" sz="2400" dirty="0"/>
              <a:t>non-stationary</a:t>
            </a:r>
            <a:r>
              <a:rPr lang="zh-CN" altLang="en-US" sz="2400" dirty="0"/>
              <a:t> </a:t>
            </a:r>
            <a:r>
              <a:rPr lang="en-US" altLang="zh-CN" sz="2400" dirty="0"/>
              <a:t>is an opportunity more than a challenge. </a:t>
            </a:r>
          </a:p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</a:rPr>
              <a:t>    </a:t>
            </a:r>
            <a:r>
              <a:rPr lang="en-US" altLang="zh-CN" sz="2400" dirty="0">
                <a:solidFill>
                  <a:schemeClr val="tx1"/>
                </a:solidFill>
              </a:rPr>
              <a:t>Unknown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/>
              <a:t>non-stationary</a:t>
            </a:r>
            <a:r>
              <a:rPr lang="zh-CN" altLang="en-US" sz="2400" dirty="0"/>
              <a:t> </a:t>
            </a:r>
            <a:r>
              <a:rPr lang="en-US" altLang="zh-CN" sz="2400" dirty="0"/>
              <a:t>cases</a:t>
            </a:r>
            <a:r>
              <a:rPr lang="zh-CN" altLang="en-US" sz="2400" dirty="0"/>
              <a:t> </a:t>
            </a:r>
            <a:r>
              <a:rPr lang="en-US" altLang="zh-CN" sz="2400" dirty="0"/>
              <a:t>cannot</a:t>
            </a:r>
            <a:r>
              <a:rPr lang="zh-CN" altLang="en-US" sz="2400" dirty="0"/>
              <a:t> </a:t>
            </a:r>
            <a:r>
              <a:rPr lang="en-US" altLang="zh-CN" sz="2400" dirty="0"/>
              <a:t>be</a:t>
            </a:r>
            <a:r>
              <a:rPr lang="zh-CN" altLang="en-US" sz="2400" dirty="0"/>
              <a:t> </a:t>
            </a:r>
            <a:r>
              <a:rPr lang="en-US" altLang="zh-CN" sz="2400" dirty="0"/>
              <a:t>identifiable</a:t>
            </a:r>
            <a:r>
              <a:rPr lang="zh-CN" altLang="en-US" sz="2400" dirty="0"/>
              <a:t> </a:t>
            </a:r>
            <a:r>
              <a:rPr lang="en-US" altLang="zh-CN" sz="2400" dirty="0"/>
              <a:t>since</a:t>
            </a:r>
            <a:r>
              <a:rPr lang="zh-CN" altLang="en-US" sz="2400" dirty="0"/>
              <a:t> </a:t>
            </a:r>
            <a:r>
              <a:rPr lang="en-US" altLang="zh-CN" sz="2400" dirty="0"/>
              <a:t>it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difficult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distinguish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>
              <a:defRPr/>
            </a:pPr>
            <a:r>
              <a:rPr lang="zh-CN" altLang="en-US" sz="2400" dirty="0"/>
              <a:t>    </a:t>
            </a:r>
            <a:r>
              <a:rPr lang="en-US" altLang="zh-CN" sz="2400" dirty="0"/>
              <a:t>domain</a:t>
            </a:r>
            <a:r>
              <a:rPr lang="zh-CN" altLang="en-US" sz="2400" dirty="0"/>
              <a:t> </a:t>
            </a:r>
            <a:r>
              <a:rPr lang="en-US" altLang="zh-CN" sz="2400" dirty="0"/>
              <a:t>change</a:t>
            </a:r>
            <a:r>
              <a:rPr lang="zh-CN" altLang="en-US" sz="2400" dirty="0"/>
              <a:t> </a:t>
            </a:r>
            <a:r>
              <a:rPr lang="en-US" altLang="zh-CN" sz="2400" dirty="0"/>
              <a:t>or</a:t>
            </a:r>
            <a:r>
              <a:rPr lang="zh-CN" altLang="en-US" sz="2400" dirty="0"/>
              <a:t> </a:t>
            </a:r>
            <a:r>
              <a:rPr lang="en-US" altLang="zh-CN" sz="2400" dirty="0"/>
              <a:t>variable</a:t>
            </a:r>
            <a:r>
              <a:rPr lang="zh-CN" altLang="en-US" sz="2400" dirty="0"/>
              <a:t> </a:t>
            </a:r>
            <a:r>
              <a:rPr lang="en-US" altLang="zh-CN" sz="2400" dirty="0"/>
              <a:t>change.</a:t>
            </a:r>
          </a:p>
          <a:p>
            <a:pPr>
              <a:defRPr/>
            </a:pPr>
            <a:endParaRPr lang="en-US" altLang="zh-CN" sz="2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srgbClr val="FF0000"/>
                </a:solidFill>
              </a:rPr>
              <a:t>Invertibility</a:t>
            </a:r>
            <a:r>
              <a:rPr lang="en-US" altLang="zh-CN" sz="2400" dirty="0">
                <a:solidFill>
                  <a:schemeClr val="tx1"/>
                </a:solidFill>
              </a:rPr>
              <a:t>: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The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observation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contains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all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information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about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the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latent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process.</a:t>
            </a:r>
          </a:p>
          <a:p>
            <a:pPr>
              <a:defRPr/>
            </a:pPr>
            <a:r>
              <a:rPr lang="zh-CN" altLang="en-US" sz="2400" dirty="0"/>
              <a:t>    </a:t>
            </a:r>
            <a:r>
              <a:rPr lang="en-US" altLang="zh-CN" sz="2400" dirty="0"/>
              <a:t>If</a:t>
            </a:r>
            <a:r>
              <a:rPr lang="zh-CN" altLang="en-US" sz="2400" dirty="0"/>
              <a:t> </a:t>
            </a:r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cannot</a:t>
            </a:r>
            <a:r>
              <a:rPr lang="zh-CN" altLang="en-US" sz="2400" dirty="0"/>
              <a:t> </a:t>
            </a:r>
            <a:r>
              <a:rPr lang="en-US" altLang="zh-CN" sz="2400" dirty="0"/>
              <a:t>recover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missing</a:t>
            </a:r>
            <a:r>
              <a:rPr lang="zh-CN" altLang="en-US" sz="2400" dirty="0"/>
              <a:t> </a:t>
            </a:r>
            <a:r>
              <a:rPr lang="en-US" altLang="zh-CN" sz="2400" dirty="0"/>
              <a:t>information,</a:t>
            </a:r>
            <a:r>
              <a:rPr lang="zh-CN" altLang="en-US" sz="2400" dirty="0"/>
              <a:t> </a:t>
            </a:r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cannot</a:t>
            </a:r>
            <a:r>
              <a:rPr lang="zh-CN" altLang="en-US" sz="2400" dirty="0"/>
              <a:t> </a:t>
            </a:r>
            <a:r>
              <a:rPr lang="en-US" altLang="zh-CN" sz="2400" dirty="0"/>
              <a:t>achieve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identification.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srgbClr val="FF0000"/>
                </a:solidFill>
              </a:rPr>
              <a:t>Conditional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independence</a:t>
            </a:r>
            <a:r>
              <a:rPr lang="en-US" altLang="zh-CN" sz="2400" dirty="0">
                <a:solidFill>
                  <a:schemeClr val="tx1"/>
                </a:solidFill>
              </a:rPr>
              <a:t>: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there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are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no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instantaneous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relation</a:t>
            </a:r>
            <a:r>
              <a:rPr lang="en-US" altLang="zh-CN" sz="2400" dirty="0"/>
              <a:t>s</a:t>
            </a:r>
            <a:r>
              <a:rPr lang="zh-CN" altLang="en-US" sz="2400" dirty="0"/>
              <a:t> </a:t>
            </a:r>
            <a:r>
              <a:rPr lang="en-US" altLang="zh-CN" sz="2400" dirty="0"/>
              <a:t>among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latent</a:t>
            </a:r>
            <a:r>
              <a:rPr lang="zh-CN" altLang="en-US" sz="2400" dirty="0"/>
              <a:t> </a:t>
            </a:r>
            <a:r>
              <a:rPr lang="en-US" altLang="zh-CN" sz="2400" dirty="0"/>
              <a:t>variables.</a:t>
            </a:r>
            <a:r>
              <a:rPr lang="zh-CN" altLang="en-US" sz="2400" dirty="0"/>
              <a:t> </a:t>
            </a:r>
            <a:r>
              <a:rPr lang="en-US" altLang="zh-CN" sz="2400" dirty="0"/>
              <a:t>If two variables always change jointly, we cannot say what is the unique effect of each.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en-US" altLang="zh-CN" sz="2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srgbClr val="FF0000"/>
                </a:solidFill>
              </a:rPr>
              <a:t>Sufficiency</a:t>
            </a:r>
            <a:r>
              <a:rPr lang="en-US" altLang="zh-CN" sz="2400" dirty="0">
                <a:solidFill>
                  <a:schemeClr val="tx1"/>
                </a:solidFill>
              </a:rPr>
              <a:t>: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/>
              <a:t>It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means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that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the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conditional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independent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change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of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the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latent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variables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has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sufficient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influence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these</a:t>
            </a:r>
            <a:r>
              <a:rPr lang="zh-CN" altLang="en-US" sz="2400" dirty="0"/>
              <a:t> </a:t>
            </a:r>
            <a:r>
              <a:rPr lang="en-US" altLang="zh-CN" sz="2400" dirty="0"/>
              <a:t>changes</a:t>
            </a:r>
            <a:r>
              <a:rPr lang="zh-CN" altLang="en-US" sz="2400" dirty="0"/>
              <a:t> </a:t>
            </a:r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/>
              <a:t>be</a:t>
            </a:r>
            <a:r>
              <a:rPr lang="zh-CN" altLang="en-US" sz="2400" dirty="0"/>
              <a:t> </a:t>
            </a:r>
            <a:r>
              <a:rPr lang="en-US" altLang="zh-CN" sz="2400" dirty="0"/>
              <a:t>captured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from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the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observ</a:t>
            </a:r>
            <a:r>
              <a:rPr lang="en-US" altLang="zh-CN" sz="2400" dirty="0"/>
              <a:t>ation.</a:t>
            </a:r>
            <a:r>
              <a:rPr lang="zh-CN" altLang="en-US" sz="2400" dirty="0"/>
              <a:t>  </a:t>
            </a:r>
            <a:br>
              <a:rPr lang="en-US" altLang="zh-CN" sz="2400" dirty="0"/>
            </a:br>
            <a:r>
              <a:rPr lang="en-US" altLang="zh-CN" sz="2400" dirty="0"/>
              <a:t>Image:</a:t>
            </a:r>
            <a:r>
              <a:rPr lang="zh-CN" altLang="en-US" sz="2400" dirty="0"/>
              <a:t>  </a:t>
            </a:r>
            <a:r>
              <a:rPr lang="en-US" altLang="zh-CN" sz="2400" dirty="0"/>
              <a:t>requiring</a:t>
            </a:r>
            <a:r>
              <a:rPr lang="zh-CN" altLang="en-US" sz="2400" dirty="0"/>
              <a:t> </a:t>
            </a:r>
            <a:r>
              <a:rPr lang="en-US" altLang="zh-CN" sz="2400" dirty="0"/>
              <a:t>domain</a:t>
            </a:r>
            <a:r>
              <a:rPr lang="zh-CN" altLang="en-US" sz="2400" dirty="0"/>
              <a:t> </a:t>
            </a:r>
            <a:r>
              <a:rPr lang="en-US" altLang="zh-CN" sz="2400" dirty="0"/>
              <a:t>index</a:t>
            </a:r>
            <a:r>
              <a:rPr lang="zh-CN" altLang="en-US" sz="2400" dirty="0"/>
              <a:t> </a:t>
            </a:r>
            <a:r>
              <a:rPr lang="en-US" altLang="zh-CN" sz="2400" dirty="0"/>
              <a:t>or</a:t>
            </a:r>
            <a:r>
              <a:rPr lang="zh-CN" altLang="en-US" sz="2400" dirty="0"/>
              <a:t> </a:t>
            </a:r>
            <a:r>
              <a:rPr lang="en-US" altLang="zh-CN" sz="2400" dirty="0"/>
              <a:t>labels</a:t>
            </a:r>
          </a:p>
          <a:p>
            <a:pPr>
              <a:defRPr/>
            </a:pPr>
            <a:r>
              <a:rPr lang="zh-CN" altLang="en-US" sz="2400" dirty="0"/>
              <a:t>    </a:t>
            </a:r>
            <a:r>
              <a:rPr lang="en-US" altLang="zh-CN" sz="2400" dirty="0"/>
              <a:t>Video:</a:t>
            </a:r>
            <a:r>
              <a:rPr lang="zh-CN" altLang="en-US" sz="2400" dirty="0"/>
              <a:t>  </a:t>
            </a:r>
            <a:r>
              <a:rPr lang="en-US" altLang="zh-CN" sz="2400" dirty="0"/>
              <a:t>using</a:t>
            </a:r>
            <a:r>
              <a:rPr lang="zh-CN" altLang="en-US" sz="2400" dirty="0"/>
              <a:t> </a:t>
            </a:r>
            <a:r>
              <a:rPr lang="en-US" altLang="zh-CN" sz="2400" dirty="0"/>
              <a:t>the historical</a:t>
            </a:r>
            <a:r>
              <a:rPr lang="zh-CN" altLang="en-US" sz="2400" dirty="0"/>
              <a:t> </a:t>
            </a:r>
            <a:r>
              <a:rPr lang="en-US" altLang="zh-CN" sz="2400" dirty="0"/>
              <a:t>state</a:t>
            </a:r>
            <a:r>
              <a:rPr lang="zh-CN" altLang="en-US" sz="2400" dirty="0"/>
              <a:t> </a:t>
            </a:r>
            <a:r>
              <a:rPr lang="en-US" altLang="zh-CN" sz="2400" dirty="0"/>
              <a:t>as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side</a:t>
            </a:r>
            <a:r>
              <a:rPr lang="zh-CN" altLang="en-US" sz="2400" dirty="0"/>
              <a:t> </a:t>
            </a:r>
            <a:r>
              <a:rPr lang="en-US" altLang="zh-CN" sz="2400" dirty="0"/>
              <a:t>information</a:t>
            </a:r>
            <a:r>
              <a:rPr lang="zh-CN" altLang="en-US" sz="2400" dirty="0"/>
              <a:t> </a:t>
            </a:r>
            <a:endParaRPr lang="en-US" altLang="zh-CN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501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687"/>
    </mc:Choice>
    <mc:Fallback xmlns="">
      <p:transition spd="slow" advTm="41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6" descr="http://img4.imgtn.bdimg.com/it/u=1567808387,2544183011&amp;fm=21&amp;gp=0.jpg">
            <a:extLst>
              <a:ext uri="{FF2B5EF4-FFF2-40B4-BE49-F238E27FC236}">
                <a16:creationId xmlns:a16="http://schemas.microsoft.com/office/drawing/2014/main" id="{34F55221-97FF-A042-A48A-E5976D3674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A7FD57-7D33-1B4D-A819-5BC03EC1DE36}"/>
              </a:ext>
            </a:extLst>
          </p:cNvPr>
          <p:cNvSpPr txBox="1">
            <a:spLocks noChangeArrowheads="1"/>
          </p:cNvSpPr>
          <p:nvPr/>
        </p:nvSpPr>
        <p:spPr>
          <a:xfrm>
            <a:off x="2927649" y="122239"/>
            <a:ext cx="7344815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sz="3200" b="1" dirty="0"/>
              <a:t>Identification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Under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More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Challenges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4211B9-5691-2115-64B3-EAFE4B49A1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</a:t>
            </a:fld>
            <a:endParaRPr lang="zh-CN" altLang="en-US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B43F3396-CD82-7019-978A-3B770E1BA7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260733"/>
              </p:ext>
            </p:extLst>
          </p:nvPr>
        </p:nvGraphicFramePr>
        <p:xfrm>
          <a:off x="299356" y="1404939"/>
          <a:ext cx="11593288" cy="4608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256">
                  <a:extLst>
                    <a:ext uri="{9D8B030D-6E8A-4147-A177-3AD203B41FA5}">
                      <a16:colId xmlns:a16="http://schemas.microsoft.com/office/drawing/2014/main" val="2023478744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1403391934"/>
                    </a:ext>
                  </a:extLst>
                </a:gridCol>
                <a:gridCol w="4158462">
                  <a:extLst>
                    <a:ext uri="{9D8B030D-6E8A-4147-A177-3AD203B41FA5}">
                      <a16:colId xmlns:a16="http://schemas.microsoft.com/office/drawing/2014/main" val="164233257"/>
                    </a:ext>
                  </a:extLst>
                </a:gridCol>
                <a:gridCol w="2898322">
                  <a:extLst>
                    <a:ext uri="{9D8B030D-6E8A-4147-A177-3AD203B41FA5}">
                      <a16:colId xmlns:a16="http://schemas.microsoft.com/office/drawing/2014/main" val="285061901"/>
                    </a:ext>
                  </a:extLst>
                </a:gridCol>
              </a:tblGrid>
              <a:tr h="942650">
                <a:tc>
                  <a:txBody>
                    <a:bodyPr/>
                    <a:lstStyle/>
                    <a:p>
                      <a:r>
                        <a:rPr lang="en-US" altLang="zh-CN" sz="2400" b="1" dirty="0"/>
                        <a:t>Challenges</a:t>
                      </a:r>
                      <a:endParaRPr lang="en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2400" dirty="0"/>
                        <a:t>Scenarios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Extra Assumption</a:t>
                      </a:r>
                      <a:endParaRPr lang="en-CN" sz="2400" dirty="0"/>
                    </a:p>
                    <a:p>
                      <a:endParaRPr lang="en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Reference</a:t>
                      </a:r>
                      <a:endParaRPr lang="en-C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86850"/>
                  </a:ext>
                </a:extLst>
              </a:tr>
              <a:tr h="1361606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Unknown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non-stationary</a:t>
                      </a:r>
                      <a:endParaRPr lang="en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Bioinformatics, Speech</a:t>
                      </a:r>
                      <a:r>
                        <a:rPr lang="en-US" altLang="zh-CN" sz="2400" dirty="0"/>
                        <a:t>,</a:t>
                      </a:r>
                    </a:p>
                    <a:p>
                      <a:r>
                        <a:rPr lang="en-US" sz="2400" dirty="0"/>
                        <a:t>Volleyball Game</a:t>
                      </a:r>
                      <a:endParaRPr lang="en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AutoNum type="arabicParenR"/>
                      </a:pPr>
                      <a:r>
                        <a:rPr lang="en-US" sz="2400" dirty="0"/>
                        <a:t>Domain index follows the Markov process,</a:t>
                      </a:r>
                    </a:p>
                    <a:p>
                      <a:pPr marL="457200" indent="-457200">
                        <a:buAutoNum type="arabicParenR"/>
                      </a:pPr>
                      <a:r>
                        <a:rPr lang="en-CN" sz="2400" dirty="0"/>
                        <a:t>Mechanism Sparsity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2400" dirty="0"/>
                        <a:t>NCTRL[3]</a:t>
                      </a:r>
                    </a:p>
                    <a:p>
                      <a:r>
                        <a:rPr lang="en-CN" sz="2400" dirty="0"/>
                        <a:t>IDEA[4]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511934"/>
                  </a:ext>
                </a:extLst>
              </a:tr>
              <a:tr h="1361606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Non-invertible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mixing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function</a:t>
                      </a:r>
                      <a:endParaRPr lang="en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Occlusion,</a:t>
                      </a:r>
                    </a:p>
                    <a:p>
                      <a:r>
                        <a:rPr lang="en-US" sz="2400" dirty="0"/>
                        <a:t>Video,</a:t>
                      </a:r>
                    </a:p>
                    <a:p>
                      <a:r>
                        <a:rPr lang="en-US" sz="2400" dirty="0"/>
                        <a:t>Motion Blue</a:t>
                      </a:r>
                      <a:endParaRPr lang="en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2400" dirty="0"/>
                        <a:t>There exists context to complete the missing info.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2400" dirty="0"/>
                        <a:t>CaRiNG[2]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292630"/>
                  </a:ext>
                </a:extLst>
              </a:tr>
              <a:tr h="94265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Instantaneous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relations</a:t>
                      </a:r>
                      <a:r>
                        <a:rPr lang="zh-CN" altLang="en-US" sz="2400" dirty="0"/>
                        <a:t>  </a:t>
                      </a:r>
                      <a:endParaRPr lang="en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</a:t>
                      </a:r>
                      <a:r>
                        <a:rPr lang="en-CN" sz="2400" dirty="0"/>
                        <a:t>keleton,</a:t>
                      </a:r>
                      <a:br>
                        <a:rPr lang="en-CN" sz="2400" dirty="0"/>
                      </a:br>
                      <a:r>
                        <a:rPr lang="en-CN" sz="2400" dirty="0"/>
                        <a:t>Stock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2400" dirty="0"/>
                        <a:t>Sparse relations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2400" dirty="0"/>
                        <a:t>IDOL[</a:t>
                      </a:r>
                      <a:r>
                        <a:rPr lang="en-US" altLang="zh-CN" sz="2400" dirty="0"/>
                        <a:t>5</a:t>
                      </a:r>
                      <a:r>
                        <a:rPr lang="en-CN" sz="2400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7869511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30617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687"/>
    </mc:Choice>
    <mc:Fallback xmlns="">
      <p:transition spd="slow" advTm="41687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6" descr="http://img4.imgtn.bdimg.com/it/u=1567808387,2544183011&amp;fm=21&amp;gp=0.jpg">
            <a:extLst>
              <a:ext uri="{FF2B5EF4-FFF2-40B4-BE49-F238E27FC236}">
                <a16:creationId xmlns:a16="http://schemas.microsoft.com/office/drawing/2014/main" id="{34F55221-97FF-A042-A48A-E5976D3674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A7FD57-7D33-1B4D-A819-5BC03EC1DE36}"/>
              </a:ext>
            </a:extLst>
          </p:cNvPr>
          <p:cNvSpPr txBox="1">
            <a:spLocks noChangeArrowheads="1"/>
          </p:cNvSpPr>
          <p:nvPr/>
        </p:nvSpPr>
        <p:spPr>
          <a:xfrm>
            <a:off x="2927649" y="122239"/>
            <a:ext cx="7344815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sz="3200" b="1" dirty="0"/>
              <a:t>Practical Algorithm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4211B9-5691-2115-64B3-EAFE4B49A1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6" name="流程图: 手动操作 13">
            <a:extLst>
              <a:ext uri="{FF2B5EF4-FFF2-40B4-BE49-F238E27FC236}">
                <a16:creationId xmlns:a16="http://schemas.microsoft.com/office/drawing/2014/main" id="{6C26C528-1DA8-9F01-1FE7-B1224B8E5C49}"/>
              </a:ext>
            </a:extLst>
          </p:cNvPr>
          <p:cNvSpPr/>
          <p:nvPr/>
        </p:nvSpPr>
        <p:spPr>
          <a:xfrm rot="10800000">
            <a:off x="2202414" y="5299219"/>
            <a:ext cx="1021586" cy="338555"/>
          </a:xfrm>
          <a:prstGeom prst="flowChartManualOperatio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7" name="流程图: 手动操作 13">
            <a:extLst>
              <a:ext uri="{FF2B5EF4-FFF2-40B4-BE49-F238E27FC236}">
                <a16:creationId xmlns:a16="http://schemas.microsoft.com/office/drawing/2014/main" id="{E745690A-BBA8-07AF-9B92-82913C67C8D7}"/>
              </a:ext>
            </a:extLst>
          </p:cNvPr>
          <p:cNvSpPr/>
          <p:nvPr/>
        </p:nvSpPr>
        <p:spPr>
          <a:xfrm rot="10800000">
            <a:off x="4354646" y="5289661"/>
            <a:ext cx="1021586" cy="338555"/>
          </a:xfrm>
          <a:prstGeom prst="flowChartManualOperatio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8" name="流程图: 手动操作 13">
            <a:extLst>
              <a:ext uri="{FF2B5EF4-FFF2-40B4-BE49-F238E27FC236}">
                <a16:creationId xmlns:a16="http://schemas.microsoft.com/office/drawing/2014/main" id="{9E7A3C3E-F566-E49D-018E-447B3DBF6E22}"/>
              </a:ext>
            </a:extLst>
          </p:cNvPr>
          <p:cNvSpPr/>
          <p:nvPr/>
        </p:nvSpPr>
        <p:spPr>
          <a:xfrm rot="10800000">
            <a:off x="6968432" y="5289661"/>
            <a:ext cx="1021586" cy="338555"/>
          </a:xfrm>
          <a:prstGeom prst="flowChartManualOperatio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E916C5-4855-B733-B52B-A991DBB7DF6B}"/>
              </a:ext>
            </a:extLst>
          </p:cNvPr>
          <p:cNvSpPr txBox="1"/>
          <p:nvPr/>
        </p:nvSpPr>
        <p:spPr>
          <a:xfrm>
            <a:off x="2202414" y="5299222"/>
            <a:ext cx="1022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A7801-F032-EEAF-E5B6-46107522A71F}"/>
              </a:ext>
            </a:extLst>
          </p:cNvPr>
          <p:cNvSpPr txBox="1"/>
          <p:nvPr/>
        </p:nvSpPr>
        <p:spPr>
          <a:xfrm>
            <a:off x="4354646" y="5289664"/>
            <a:ext cx="1022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D1FB15-C968-4A51-125F-A0E62C497199}"/>
              </a:ext>
            </a:extLst>
          </p:cNvPr>
          <p:cNvSpPr txBox="1"/>
          <p:nvPr/>
        </p:nvSpPr>
        <p:spPr>
          <a:xfrm>
            <a:off x="6968432" y="5289664"/>
            <a:ext cx="1022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C178F72-08C6-BAD4-7D4C-8B630966BC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6365" y="6112501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C178F72-08C6-BAD4-7D4C-8B630966B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365" y="6112501"/>
                <a:ext cx="70461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CB3E958-F002-691D-5195-AC98E79A67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02798" y="6112501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CB3E958-F002-691D-5195-AC98E79A6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2798" y="6112501"/>
                <a:ext cx="70461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2CA6E2-4869-2E55-EE29-BB086CAFEE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28511" y="6112501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2CA6E2-4869-2E55-EE29-BB086CAFE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511" y="6112501"/>
                <a:ext cx="70461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229">
            <a:extLst>
              <a:ext uri="{FF2B5EF4-FFF2-40B4-BE49-F238E27FC236}">
                <a16:creationId xmlns:a16="http://schemas.microsoft.com/office/drawing/2014/main" id="{45D67BC0-0457-A5D9-0FC7-B5B6A0830362}"/>
              </a:ext>
            </a:extLst>
          </p:cNvPr>
          <p:cNvCxnSpPr>
            <a:cxnSpLocks/>
          </p:cNvCxnSpPr>
          <p:nvPr/>
        </p:nvCxnSpPr>
        <p:spPr>
          <a:xfrm flipH="1">
            <a:off x="2728277" y="5712438"/>
            <a:ext cx="798" cy="43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229">
            <a:extLst>
              <a:ext uri="{FF2B5EF4-FFF2-40B4-BE49-F238E27FC236}">
                <a16:creationId xmlns:a16="http://schemas.microsoft.com/office/drawing/2014/main" id="{E477F050-823C-FDE2-2E8B-910B72E9608F}"/>
              </a:ext>
            </a:extLst>
          </p:cNvPr>
          <p:cNvCxnSpPr>
            <a:cxnSpLocks/>
          </p:cNvCxnSpPr>
          <p:nvPr/>
        </p:nvCxnSpPr>
        <p:spPr>
          <a:xfrm flipH="1">
            <a:off x="7480422" y="5712439"/>
            <a:ext cx="798" cy="43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229">
            <a:extLst>
              <a:ext uri="{FF2B5EF4-FFF2-40B4-BE49-F238E27FC236}">
                <a16:creationId xmlns:a16="http://schemas.microsoft.com/office/drawing/2014/main" id="{7B1934BA-EDC5-CD7D-EE4E-90FAEBCA2177}"/>
              </a:ext>
            </a:extLst>
          </p:cNvPr>
          <p:cNvCxnSpPr>
            <a:cxnSpLocks/>
          </p:cNvCxnSpPr>
          <p:nvPr/>
        </p:nvCxnSpPr>
        <p:spPr>
          <a:xfrm flipH="1">
            <a:off x="4854709" y="5712438"/>
            <a:ext cx="798" cy="43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805DD91-4286-B95F-FFE1-3DAD7FCE77BB}"/>
              </a:ext>
            </a:extLst>
          </p:cNvPr>
          <p:cNvGrpSpPr/>
          <p:nvPr/>
        </p:nvGrpSpPr>
        <p:grpSpPr>
          <a:xfrm>
            <a:off x="2138433" y="3952802"/>
            <a:ext cx="1179688" cy="341587"/>
            <a:chOff x="1282985" y="2665033"/>
            <a:chExt cx="1327095" cy="341587"/>
          </a:xfrm>
        </p:grpSpPr>
        <p:sp>
          <p:nvSpPr>
            <p:cNvPr id="19" name="流程图: 手动操作 13">
              <a:extLst>
                <a:ext uri="{FF2B5EF4-FFF2-40B4-BE49-F238E27FC236}">
                  <a16:creationId xmlns:a16="http://schemas.microsoft.com/office/drawing/2014/main" id="{C4333A67-12CA-DF23-BDB7-FF157DA2D470}"/>
                </a:ext>
              </a:extLst>
            </p:cNvPr>
            <p:cNvSpPr/>
            <p:nvPr/>
          </p:nvSpPr>
          <p:spPr>
            <a:xfrm>
              <a:off x="1282985" y="2668066"/>
              <a:ext cx="1327095" cy="338554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5E469C-3212-8740-0454-A2F4E7C251BA}"/>
                </a:ext>
              </a:extLst>
            </p:cNvPr>
            <p:cNvSpPr txBox="1"/>
            <p:nvPr/>
          </p:nvSpPr>
          <p:spPr>
            <a:xfrm>
              <a:off x="1401064" y="2665033"/>
              <a:ext cx="10909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Decoder</a:t>
              </a:r>
              <a:endParaRPr lang="en-C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1" name="直接箭头连接符 229">
            <a:extLst>
              <a:ext uri="{FF2B5EF4-FFF2-40B4-BE49-F238E27FC236}">
                <a16:creationId xmlns:a16="http://schemas.microsoft.com/office/drawing/2014/main" id="{87804CD4-0CB4-5965-8029-D51CD49A59B3}"/>
              </a:ext>
            </a:extLst>
          </p:cNvPr>
          <p:cNvCxnSpPr>
            <a:cxnSpLocks/>
          </p:cNvCxnSpPr>
          <p:nvPr/>
        </p:nvCxnSpPr>
        <p:spPr>
          <a:xfrm flipH="1">
            <a:off x="2728277" y="4972250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29">
            <a:extLst>
              <a:ext uri="{FF2B5EF4-FFF2-40B4-BE49-F238E27FC236}">
                <a16:creationId xmlns:a16="http://schemas.microsoft.com/office/drawing/2014/main" id="{C4157A4B-18D6-0E3A-70E5-99DDBB8E6F93}"/>
              </a:ext>
            </a:extLst>
          </p:cNvPr>
          <p:cNvCxnSpPr>
            <a:cxnSpLocks/>
          </p:cNvCxnSpPr>
          <p:nvPr/>
        </p:nvCxnSpPr>
        <p:spPr>
          <a:xfrm flipH="1">
            <a:off x="7480422" y="4972251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9">
            <a:extLst>
              <a:ext uri="{FF2B5EF4-FFF2-40B4-BE49-F238E27FC236}">
                <a16:creationId xmlns:a16="http://schemas.microsoft.com/office/drawing/2014/main" id="{CF584286-0F9E-7543-008A-02DDEE414257}"/>
              </a:ext>
            </a:extLst>
          </p:cNvPr>
          <p:cNvCxnSpPr>
            <a:cxnSpLocks/>
          </p:cNvCxnSpPr>
          <p:nvPr/>
        </p:nvCxnSpPr>
        <p:spPr>
          <a:xfrm flipH="1">
            <a:off x="4854709" y="4972250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6CA841D-298D-F6A0-1016-1EB903528C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5085" y="4650746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6CA841D-298D-F6A0-1016-1EB903528C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085" y="4650746"/>
                <a:ext cx="70461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8B3E62-D525-6CFF-42EC-1E6CE86D47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13129" y="4650453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8B3E62-D525-6CFF-42EC-1E6CE86D4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129" y="4650453"/>
                <a:ext cx="70461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4710511-F79E-ABD2-E224-BEA661857D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20538" y="4639028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4710511-F79E-ABD2-E224-BEA661857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538" y="4639028"/>
                <a:ext cx="70461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接箭头连接符 229">
            <a:extLst>
              <a:ext uri="{FF2B5EF4-FFF2-40B4-BE49-F238E27FC236}">
                <a16:creationId xmlns:a16="http://schemas.microsoft.com/office/drawing/2014/main" id="{5273013F-298D-491C-AF79-08C0E69A6103}"/>
              </a:ext>
            </a:extLst>
          </p:cNvPr>
          <p:cNvCxnSpPr>
            <a:cxnSpLocks/>
          </p:cNvCxnSpPr>
          <p:nvPr/>
        </p:nvCxnSpPr>
        <p:spPr>
          <a:xfrm flipH="1">
            <a:off x="2728277" y="4369358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29">
            <a:extLst>
              <a:ext uri="{FF2B5EF4-FFF2-40B4-BE49-F238E27FC236}">
                <a16:creationId xmlns:a16="http://schemas.microsoft.com/office/drawing/2014/main" id="{F75676E4-B8DD-96D9-5C0A-09189AF87038}"/>
              </a:ext>
            </a:extLst>
          </p:cNvPr>
          <p:cNvCxnSpPr>
            <a:cxnSpLocks/>
          </p:cNvCxnSpPr>
          <p:nvPr/>
        </p:nvCxnSpPr>
        <p:spPr>
          <a:xfrm flipH="1">
            <a:off x="7480422" y="4369359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29">
            <a:extLst>
              <a:ext uri="{FF2B5EF4-FFF2-40B4-BE49-F238E27FC236}">
                <a16:creationId xmlns:a16="http://schemas.microsoft.com/office/drawing/2014/main" id="{181033DA-3111-FCBB-AEBF-7D45AB675927}"/>
              </a:ext>
            </a:extLst>
          </p:cNvPr>
          <p:cNvCxnSpPr>
            <a:cxnSpLocks/>
          </p:cNvCxnSpPr>
          <p:nvPr/>
        </p:nvCxnSpPr>
        <p:spPr>
          <a:xfrm flipH="1">
            <a:off x="4854709" y="4369358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C4B05E5-40CF-3024-D81A-854AA0B8D1B8}"/>
              </a:ext>
            </a:extLst>
          </p:cNvPr>
          <p:cNvGrpSpPr/>
          <p:nvPr/>
        </p:nvGrpSpPr>
        <p:grpSpPr>
          <a:xfrm>
            <a:off x="4263271" y="3955835"/>
            <a:ext cx="1179688" cy="341587"/>
            <a:chOff x="1282985" y="2665033"/>
            <a:chExt cx="1327095" cy="341587"/>
          </a:xfrm>
        </p:grpSpPr>
        <p:sp>
          <p:nvSpPr>
            <p:cNvPr id="31" name="流程图: 手动操作 13">
              <a:extLst>
                <a:ext uri="{FF2B5EF4-FFF2-40B4-BE49-F238E27FC236}">
                  <a16:creationId xmlns:a16="http://schemas.microsoft.com/office/drawing/2014/main" id="{16C9F75C-BE6E-E669-7709-38DA136A166C}"/>
                </a:ext>
              </a:extLst>
            </p:cNvPr>
            <p:cNvSpPr/>
            <p:nvPr/>
          </p:nvSpPr>
          <p:spPr>
            <a:xfrm>
              <a:off x="1282985" y="2668066"/>
              <a:ext cx="1327095" cy="338554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E95D988-DAD6-15C8-2947-0CF8352B64AD}"/>
                </a:ext>
              </a:extLst>
            </p:cNvPr>
            <p:cNvSpPr txBox="1"/>
            <p:nvPr/>
          </p:nvSpPr>
          <p:spPr>
            <a:xfrm>
              <a:off x="1401064" y="2665033"/>
              <a:ext cx="10909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Decoder</a:t>
              </a:r>
              <a:endParaRPr lang="en-C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49E79DF-D4E3-70F4-3511-C45B06B81D88}"/>
              </a:ext>
            </a:extLst>
          </p:cNvPr>
          <p:cNvGrpSpPr/>
          <p:nvPr/>
        </p:nvGrpSpPr>
        <p:grpSpPr>
          <a:xfrm>
            <a:off x="6889381" y="3951035"/>
            <a:ext cx="1179688" cy="341587"/>
            <a:chOff x="1282985" y="2665033"/>
            <a:chExt cx="1327095" cy="341587"/>
          </a:xfrm>
        </p:grpSpPr>
        <p:sp>
          <p:nvSpPr>
            <p:cNvPr id="34" name="流程图: 手动操作 13">
              <a:extLst>
                <a:ext uri="{FF2B5EF4-FFF2-40B4-BE49-F238E27FC236}">
                  <a16:creationId xmlns:a16="http://schemas.microsoft.com/office/drawing/2014/main" id="{CAF73748-563D-AF9D-510D-3385826B2539}"/>
                </a:ext>
              </a:extLst>
            </p:cNvPr>
            <p:cNvSpPr/>
            <p:nvPr/>
          </p:nvSpPr>
          <p:spPr>
            <a:xfrm>
              <a:off x="1282985" y="2668066"/>
              <a:ext cx="1327095" cy="338554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C1934CB-9A82-B94E-3D7C-F12F7D939E89}"/>
                </a:ext>
              </a:extLst>
            </p:cNvPr>
            <p:cNvSpPr txBox="1"/>
            <p:nvPr/>
          </p:nvSpPr>
          <p:spPr>
            <a:xfrm>
              <a:off x="1401064" y="2665033"/>
              <a:ext cx="10909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Decoder</a:t>
              </a:r>
              <a:endParaRPr lang="en-C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36" name="直接箭头连接符 229">
            <a:extLst>
              <a:ext uri="{FF2B5EF4-FFF2-40B4-BE49-F238E27FC236}">
                <a16:creationId xmlns:a16="http://schemas.microsoft.com/office/drawing/2014/main" id="{B3C9829C-4482-7371-5D3C-D0B01C6503B8}"/>
              </a:ext>
            </a:extLst>
          </p:cNvPr>
          <p:cNvCxnSpPr>
            <a:cxnSpLocks/>
          </p:cNvCxnSpPr>
          <p:nvPr/>
        </p:nvCxnSpPr>
        <p:spPr>
          <a:xfrm flipH="1">
            <a:off x="2728277" y="3638424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229">
            <a:extLst>
              <a:ext uri="{FF2B5EF4-FFF2-40B4-BE49-F238E27FC236}">
                <a16:creationId xmlns:a16="http://schemas.microsoft.com/office/drawing/2014/main" id="{300FDCB9-593A-8B90-85CD-5D5932A8B404}"/>
              </a:ext>
            </a:extLst>
          </p:cNvPr>
          <p:cNvCxnSpPr>
            <a:cxnSpLocks/>
          </p:cNvCxnSpPr>
          <p:nvPr/>
        </p:nvCxnSpPr>
        <p:spPr>
          <a:xfrm flipH="1">
            <a:off x="7480422" y="3638425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229">
            <a:extLst>
              <a:ext uri="{FF2B5EF4-FFF2-40B4-BE49-F238E27FC236}">
                <a16:creationId xmlns:a16="http://schemas.microsoft.com/office/drawing/2014/main" id="{63CE7986-B43B-EDE8-A74F-1F48F1273EE6}"/>
              </a:ext>
            </a:extLst>
          </p:cNvPr>
          <p:cNvCxnSpPr>
            <a:cxnSpLocks/>
          </p:cNvCxnSpPr>
          <p:nvPr/>
        </p:nvCxnSpPr>
        <p:spPr>
          <a:xfrm flipH="1">
            <a:off x="4854709" y="3638424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A18A1D1-F7CC-D779-C9CE-66D39F2F2F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6365" y="3237416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A18A1D1-F7CC-D779-C9CE-66D39F2F2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365" y="3237416"/>
                <a:ext cx="70461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E432528-4CA4-17D5-2DAA-8059673DDA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02798" y="3237416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E432528-4CA4-17D5-2DAA-8059673DD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2798" y="3237416"/>
                <a:ext cx="70461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19C814B-3FB9-48F1-1725-D23AD2EBEA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28511" y="3259353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19C814B-3FB9-48F1-1725-D23AD2EBE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511" y="3259353"/>
                <a:ext cx="70461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F9798114-CB39-F7F4-AB64-C2854BE646FD}"/>
              </a:ext>
            </a:extLst>
          </p:cNvPr>
          <p:cNvGrpSpPr/>
          <p:nvPr/>
        </p:nvGrpSpPr>
        <p:grpSpPr>
          <a:xfrm>
            <a:off x="3407646" y="4763522"/>
            <a:ext cx="699033" cy="416461"/>
            <a:chOff x="5302498" y="4168234"/>
            <a:chExt cx="1714332" cy="41646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362B232-199A-402C-002D-F2E8861FC401}"/>
                </a:ext>
              </a:extLst>
            </p:cNvPr>
            <p:cNvSpPr/>
            <p:nvPr/>
          </p:nvSpPr>
          <p:spPr>
            <a:xfrm>
              <a:off x="5302498" y="4168234"/>
              <a:ext cx="1714332" cy="41646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3E6804B7-4BE6-2579-9AC5-DA5A9E8BF773}"/>
                    </a:ext>
                  </a:extLst>
                </p:cNvPr>
                <p:cNvSpPr txBox="1"/>
                <p:nvPr/>
              </p:nvSpPr>
              <p:spPr>
                <a:xfrm>
                  <a:off x="5480893" y="4177997"/>
                  <a:ext cx="1280195" cy="38491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25A7AA2-09CB-5DA5-DFB4-291AFE5E5E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0893" y="4177997"/>
                  <a:ext cx="1280195" cy="384914"/>
                </a:xfrm>
                <a:prstGeom prst="rect">
                  <a:avLst/>
                </a:prstGeom>
                <a:blipFill>
                  <a:blip r:embed="rId13"/>
                  <a:stretch>
                    <a:fillRect l="-4762" t="-6452" b="-16129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5" name="直接箭头连接符 229">
            <a:extLst>
              <a:ext uri="{FF2B5EF4-FFF2-40B4-BE49-F238E27FC236}">
                <a16:creationId xmlns:a16="http://schemas.microsoft.com/office/drawing/2014/main" id="{6E933CB5-1942-0521-15C1-73417123E13D}"/>
              </a:ext>
            </a:extLst>
          </p:cNvPr>
          <p:cNvCxnSpPr>
            <a:cxnSpLocks/>
          </p:cNvCxnSpPr>
          <p:nvPr/>
        </p:nvCxnSpPr>
        <p:spPr>
          <a:xfrm flipH="1">
            <a:off x="3741393" y="4504977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A427236-935D-3824-1AFB-EF239BDFB3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07646" y="4209608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A427236-935D-3824-1AFB-EF239BDFB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646" y="4209608"/>
                <a:ext cx="70461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接箭头连接符 229">
            <a:extLst>
              <a:ext uri="{FF2B5EF4-FFF2-40B4-BE49-F238E27FC236}">
                <a16:creationId xmlns:a16="http://schemas.microsoft.com/office/drawing/2014/main" id="{0ED9505F-D858-0C27-C9F2-85E8CDBE252E}"/>
              </a:ext>
            </a:extLst>
          </p:cNvPr>
          <p:cNvCxnSpPr>
            <a:cxnSpLocks/>
          </p:cNvCxnSpPr>
          <p:nvPr/>
        </p:nvCxnSpPr>
        <p:spPr>
          <a:xfrm flipH="1">
            <a:off x="2868003" y="4835119"/>
            <a:ext cx="468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229">
            <a:extLst>
              <a:ext uri="{FF2B5EF4-FFF2-40B4-BE49-F238E27FC236}">
                <a16:creationId xmlns:a16="http://schemas.microsoft.com/office/drawing/2014/main" id="{0AE16916-939F-E6FC-2EFB-18ED0A150072}"/>
              </a:ext>
            </a:extLst>
          </p:cNvPr>
          <p:cNvCxnSpPr>
            <a:cxnSpLocks/>
          </p:cNvCxnSpPr>
          <p:nvPr/>
        </p:nvCxnSpPr>
        <p:spPr>
          <a:xfrm flipH="1">
            <a:off x="5071807" y="4835119"/>
            <a:ext cx="468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229">
            <a:extLst>
              <a:ext uri="{FF2B5EF4-FFF2-40B4-BE49-F238E27FC236}">
                <a16:creationId xmlns:a16="http://schemas.microsoft.com/office/drawing/2014/main" id="{5FCD25CF-693B-DC7B-76D3-384B073807E8}"/>
              </a:ext>
            </a:extLst>
          </p:cNvPr>
          <p:cNvCxnSpPr>
            <a:cxnSpLocks/>
          </p:cNvCxnSpPr>
          <p:nvPr/>
        </p:nvCxnSpPr>
        <p:spPr>
          <a:xfrm>
            <a:off x="4198888" y="4835119"/>
            <a:ext cx="468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229">
            <a:extLst>
              <a:ext uri="{FF2B5EF4-FFF2-40B4-BE49-F238E27FC236}">
                <a16:creationId xmlns:a16="http://schemas.microsoft.com/office/drawing/2014/main" id="{5D4663C9-24A3-156E-2D1E-65D635397939}"/>
              </a:ext>
            </a:extLst>
          </p:cNvPr>
          <p:cNvCxnSpPr>
            <a:cxnSpLocks/>
          </p:cNvCxnSpPr>
          <p:nvPr/>
        </p:nvCxnSpPr>
        <p:spPr>
          <a:xfrm>
            <a:off x="6734432" y="4835119"/>
            <a:ext cx="468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EE170E6-DCD4-C2D1-B174-0D422AE03852}"/>
              </a:ext>
            </a:extLst>
          </p:cNvPr>
          <p:cNvGrpSpPr/>
          <p:nvPr/>
        </p:nvGrpSpPr>
        <p:grpSpPr>
          <a:xfrm>
            <a:off x="5601528" y="4763522"/>
            <a:ext cx="699033" cy="416461"/>
            <a:chOff x="5302498" y="4168234"/>
            <a:chExt cx="1714332" cy="41646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BB17A74-0982-D7AB-B8BB-35DA8EB49B46}"/>
                </a:ext>
              </a:extLst>
            </p:cNvPr>
            <p:cNvSpPr/>
            <p:nvPr/>
          </p:nvSpPr>
          <p:spPr>
            <a:xfrm>
              <a:off x="5302498" y="4168234"/>
              <a:ext cx="1714332" cy="41646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D1D53A9-1BA1-B151-259D-CED3AAA2FCB8}"/>
                    </a:ext>
                  </a:extLst>
                </p:cNvPr>
                <p:cNvSpPr txBox="1"/>
                <p:nvPr/>
              </p:nvSpPr>
              <p:spPr>
                <a:xfrm>
                  <a:off x="5480893" y="4177997"/>
                  <a:ext cx="1280195" cy="38491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4DE4E96D-BDFB-2F63-35A9-9389926CC1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0893" y="4177997"/>
                  <a:ext cx="1280195" cy="384914"/>
                </a:xfrm>
                <a:prstGeom prst="rect">
                  <a:avLst/>
                </a:prstGeom>
                <a:blipFill>
                  <a:blip r:embed="rId15"/>
                  <a:stretch>
                    <a:fillRect l="-4762" t="-6452" b="-16129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4" name="直接箭头连接符 229">
            <a:extLst>
              <a:ext uri="{FF2B5EF4-FFF2-40B4-BE49-F238E27FC236}">
                <a16:creationId xmlns:a16="http://schemas.microsoft.com/office/drawing/2014/main" id="{8B76E85A-F4C4-80A1-4C8A-5670F62DDB38}"/>
              </a:ext>
            </a:extLst>
          </p:cNvPr>
          <p:cNvCxnSpPr>
            <a:cxnSpLocks/>
          </p:cNvCxnSpPr>
          <p:nvPr/>
        </p:nvCxnSpPr>
        <p:spPr>
          <a:xfrm flipH="1">
            <a:off x="5935275" y="4512099"/>
            <a:ext cx="798" cy="252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A056F00-F9E8-AC99-1E7E-452229E842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01528" y="4216730"/>
                <a:ext cx="704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A056F00-F9E8-AC99-1E7E-452229E84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528" y="4216730"/>
                <a:ext cx="704618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E4B08902-E9CD-888F-CABA-8DDEB87CE3BA}"/>
              </a:ext>
            </a:extLst>
          </p:cNvPr>
          <p:cNvSpPr txBox="1"/>
          <p:nvPr/>
        </p:nvSpPr>
        <p:spPr>
          <a:xfrm>
            <a:off x="6293211" y="4492440"/>
            <a:ext cx="354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…</a:t>
            </a:r>
            <a:endParaRPr lang="en-CN" sz="28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745EAFA-1909-B76D-F0B6-5A5616B9B220}"/>
              </a:ext>
            </a:extLst>
          </p:cNvPr>
          <p:cNvSpPr txBox="1"/>
          <p:nvPr/>
        </p:nvSpPr>
        <p:spPr>
          <a:xfrm>
            <a:off x="6293211" y="5979633"/>
            <a:ext cx="354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…</a:t>
            </a:r>
            <a:endParaRPr lang="en-CN" sz="28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C1C88D7-56A5-9B93-395D-D3D9A26A2144}"/>
              </a:ext>
            </a:extLst>
          </p:cNvPr>
          <p:cNvSpPr/>
          <p:nvPr/>
        </p:nvSpPr>
        <p:spPr>
          <a:xfrm>
            <a:off x="2477397" y="3262884"/>
            <a:ext cx="5342174" cy="336523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5A96A02-3C4E-0104-A459-68F202FD7C11}"/>
              </a:ext>
            </a:extLst>
          </p:cNvPr>
          <p:cNvSpPr txBox="1"/>
          <p:nvPr/>
        </p:nvSpPr>
        <p:spPr>
          <a:xfrm>
            <a:off x="6293211" y="3068960"/>
            <a:ext cx="354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…</a:t>
            </a:r>
            <a:endParaRPr lang="en-CN" sz="28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2F9F7B6-4290-310A-9E4D-8A7CB9D33A69}"/>
              </a:ext>
            </a:extLst>
          </p:cNvPr>
          <p:cNvSpPr/>
          <p:nvPr/>
        </p:nvSpPr>
        <p:spPr>
          <a:xfrm>
            <a:off x="2477396" y="6159256"/>
            <a:ext cx="5342174" cy="336523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8B74E79-7D0B-D1CB-54C7-129A46A4B2D7}"/>
                  </a:ext>
                </a:extLst>
              </p:cNvPr>
              <p:cNvSpPr txBox="1"/>
              <p:nvPr/>
            </p:nvSpPr>
            <p:spPr>
              <a:xfrm>
                <a:off x="7854791" y="4646328"/>
                <a:ext cx="7129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𝑅𝑒𝑐𝑜𝑛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8B74E79-7D0B-D1CB-54C7-129A46A4B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791" y="4646328"/>
                <a:ext cx="712941" cy="369332"/>
              </a:xfrm>
              <a:prstGeom prst="rect">
                <a:avLst/>
              </a:prstGeom>
              <a:blipFill>
                <a:blip r:embed="rId17"/>
                <a:stretch>
                  <a:fillRect r="-877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51C577BE-9C32-29A2-72C6-647DCC8AC920}"/>
              </a:ext>
            </a:extLst>
          </p:cNvPr>
          <p:cNvCxnSpPr>
            <a:cxnSpLocks/>
            <a:endCxn id="61" idx="0"/>
          </p:cNvCxnSpPr>
          <p:nvPr/>
        </p:nvCxnSpPr>
        <p:spPr>
          <a:xfrm rot="16200000" flipH="1">
            <a:off x="7410097" y="3845163"/>
            <a:ext cx="1217418" cy="384912"/>
          </a:xfrm>
          <a:prstGeom prst="bentConnector3">
            <a:avLst>
              <a:gd name="adj1" fmla="val 79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405460B3-6580-99A4-4B49-88D6C42E7D38}"/>
              </a:ext>
            </a:extLst>
          </p:cNvPr>
          <p:cNvCxnSpPr>
            <a:cxnSpLocks/>
            <a:endCxn id="61" idx="2"/>
          </p:cNvCxnSpPr>
          <p:nvPr/>
        </p:nvCxnSpPr>
        <p:spPr>
          <a:xfrm rot="5400000" flipH="1" flipV="1">
            <a:off x="7366266" y="5482522"/>
            <a:ext cx="1311858" cy="378134"/>
          </a:xfrm>
          <a:prstGeom prst="bentConnector3">
            <a:avLst>
              <a:gd name="adj1" fmla="val 327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F8F5C11-942E-260A-11DF-A1387B6CD7FD}"/>
                  </a:ext>
                </a:extLst>
              </p:cNvPr>
              <p:cNvSpPr txBox="1"/>
              <p:nvPr/>
            </p:nvSpPr>
            <p:spPr>
              <a:xfrm>
                <a:off x="3540374" y="3608665"/>
                <a:ext cx="4474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F8F5C11-942E-260A-11DF-A1387B6CD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0374" y="3608665"/>
                <a:ext cx="44748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直接箭头连接符 229">
            <a:extLst>
              <a:ext uri="{FF2B5EF4-FFF2-40B4-BE49-F238E27FC236}">
                <a16:creationId xmlns:a16="http://schemas.microsoft.com/office/drawing/2014/main" id="{4C4585A9-E228-03D6-77DE-6B81BE4CFA85}"/>
              </a:ext>
            </a:extLst>
          </p:cNvPr>
          <p:cNvCxnSpPr>
            <a:cxnSpLocks/>
          </p:cNvCxnSpPr>
          <p:nvPr/>
        </p:nvCxnSpPr>
        <p:spPr>
          <a:xfrm rot="10800000" flipH="1">
            <a:off x="3757162" y="3913886"/>
            <a:ext cx="489" cy="360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5CF1029-D755-7559-B0B1-4C1C1B0D5C86}"/>
                  </a:ext>
                </a:extLst>
              </p:cNvPr>
              <p:cNvSpPr txBox="1"/>
              <p:nvPr/>
            </p:nvSpPr>
            <p:spPr>
              <a:xfrm>
                <a:off x="5721213" y="3592201"/>
                <a:ext cx="4474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5CF1029-D755-7559-B0B1-4C1C1B0D5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213" y="3592201"/>
                <a:ext cx="447486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直接箭头连接符 229">
            <a:extLst>
              <a:ext uri="{FF2B5EF4-FFF2-40B4-BE49-F238E27FC236}">
                <a16:creationId xmlns:a16="http://schemas.microsoft.com/office/drawing/2014/main" id="{B3613770-F793-D4F6-D2C4-5E2CD750AF17}"/>
              </a:ext>
            </a:extLst>
          </p:cNvPr>
          <p:cNvCxnSpPr>
            <a:cxnSpLocks/>
          </p:cNvCxnSpPr>
          <p:nvPr/>
        </p:nvCxnSpPr>
        <p:spPr>
          <a:xfrm rot="10800000" flipH="1">
            <a:off x="5938424" y="3886924"/>
            <a:ext cx="489" cy="360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8C6D95D-52D8-F907-4DDB-D0A32DDFED43}"/>
                  </a:ext>
                </a:extLst>
              </p:cNvPr>
              <p:cNvSpPr txBox="1"/>
              <p:nvPr/>
            </p:nvSpPr>
            <p:spPr>
              <a:xfrm>
                <a:off x="3777669" y="4011243"/>
                <a:ext cx="4474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𝐾𝐿𝐷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8C6D95D-52D8-F907-4DDB-D0A32DDFE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669" y="4011243"/>
                <a:ext cx="447486" cy="369332"/>
              </a:xfrm>
              <a:prstGeom prst="rect">
                <a:avLst/>
              </a:prstGeom>
              <a:blipFill>
                <a:blip r:embed="rId20"/>
                <a:stretch>
                  <a:fillRect r="-388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3186389-00AE-0E6A-0992-238DC3093938}"/>
                  </a:ext>
                </a:extLst>
              </p:cNvPr>
              <p:cNvSpPr txBox="1"/>
              <p:nvPr/>
            </p:nvSpPr>
            <p:spPr>
              <a:xfrm>
                <a:off x="5978681" y="4000026"/>
                <a:ext cx="4474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𝐾𝐿𝐷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3186389-00AE-0E6A-0992-238DC3093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681" y="4000026"/>
                <a:ext cx="447486" cy="369332"/>
              </a:xfrm>
              <a:prstGeom prst="rect">
                <a:avLst/>
              </a:prstGeom>
              <a:blipFill>
                <a:blip r:embed="rId21"/>
                <a:stretch>
                  <a:fillRect r="-388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文本框 3">
                <a:extLst>
                  <a:ext uri="{FF2B5EF4-FFF2-40B4-BE49-F238E27FC236}">
                    <a16:creationId xmlns:a16="http://schemas.microsoft.com/office/drawing/2014/main" id="{A1DC65A9-4A6D-0CEF-D858-D8AC21496392}"/>
                  </a:ext>
                </a:extLst>
              </p:cNvPr>
              <p:cNvSpPr txBox="1"/>
              <p:nvPr/>
            </p:nvSpPr>
            <p:spPr>
              <a:xfrm>
                <a:off x="263353" y="954260"/>
                <a:ext cx="11737304" cy="2212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  <a:defRPr/>
                </a:pPr>
                <a:r>
                  <a:rPr lang="en-US" altLang="zh-CN" sz="2400" b="1" dirty="0"/>
                  <a:t>Auto-Encoder Model</a:t>
                </a:r>
                <a:r>
                  <a:rPr lang="en-US" altLang="zh-CN" sz="2400" dirty="0"/>
                  <a:t>: </a:t>
                </a:r>
                <a:r>
                  <a:rPr lang="en-US" altLang="zh-CN" sz="2400" dirty="0">
                    <a:cs typeface="Arial" panose="020B0604020202020204" pitchFamily="34" charset="0"/>
                  </a:rPr>
                  <a:t>E</a:t>
                </a:r>
                <a:r>
                  <a:rPr lang="en-US" sz="2400" dirty="0">
                    <a:cs typeface="Arial" panose="020B0604020202020204" pitchFamily="34" charset="0"/>
                  </a:rPr>
                  <a:t>stimates the mixing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/>
                        </m:ctrlPr>
                      </m:sSubPr>
                      <m:e>
                        <m:r>
                          <a:rPr lang="en-US" altLang="zh-CN" sz="2400" i="1"/>
                          <m:t>𝑥</m:t>
                        </m:r>
                      </m:e>
                      <m:sub>
                        <m:r>
                          <a:rPr lang="en-US" altLang="zh-CN" sz="2400" i="1"/>
                          <m:t>𝑡</m:t>
                        </m:r>
                      </m:sub>
                    </m:sSub>
                    <m:r>
                      <a:rPr lang="en-US" altLang="zh-CN" sz="2400" i="1"/>
                      <m:t>=</m:t>
                    </m:r>
                    <m:r>
                      <a:rPr lang="en-US" altLang="zh-CN" sz="2400" i="1"/>
                      <m:t>𝑔</m:t>
                    </m:r>
                    <m:r>
                      <a:rPr lang="en-US" altLang="zh-CN" sz="2400" i="1"/>
                      <m:t>(</m:t>
                    </m:r>
                    <m:sSub>
                      <m:sSubPr>
                        <m:ctrlPr>
                          <a:rPr lang="en-US" altLang="zh-CN" sz="2400" i="1"/>
                        </m:ctrlPr>
                      </m:sSubPr>
                      <m:e>
                        <m:r>
                          <a:rPr lang="en-US" altLang="zh-CN" sz="2400" i="1"/>
                          <m:t>𝑧</m:t>
                        </m:r>
                      </m:e>
                      <m:sub>
                        <m:r>
                          <a:rPr lang="en-US" altLang="zh-CN" sz="2400" i="1"/>
                          <m:t>𝑡</m:t>
                        </m:r>
                      </m:sub>
                    </m:sSub>
                    <m:r>
                      <a:rPr lang="en-US" altLang="zh-CN" sz="2400" i="1"/>
                      <m:t>) </m:t>
                    </m:r>
                  </m:oMath>
                </a14:m>
                <a:r>
                  <a:rPr lang="en-US" sz="2400" dirty="0">
                    <a:cs typeface="Arial" panose="020B0604020202020204" pitchFamily="34" charset="0"/>
                  </a:rPr>
                  <a:t> and de-mixing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/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/>
                            </m:ctrlPr>
                          </m:accPr>
                          <m:e>
                            <m:r>
                              <a:rPr lang="en-US" altLang="zh-CN" sz="2400" i="1"/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altLang="zh-CN" sz="2400" i="1"/>
                          <m:t>𝑡</m:t>
                        </m:r>
                      </m:sub>
                    </m:sSub>
                    <m:r>
                      <a:rPr lang="en-US" altLang="zh-CN" sz="2400" i="1"/>
                      <m:t>=</m:t>
                    </m:r>
                    <m:sSup>
                      <m:sSupPr>
                        <m:ctrlPr>
                          <a:rPr lang="en-US" altLang="zh-CN" sz="2400" i="1"/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sz="2400" i="1"/>
                            </m:ctrlPr>
                          </m:accPr>
                          <m:e>
                            <m:r>
                              <a:rPr lang="en-US" altLang="zh-CN" sz="2400" i="1"/>
                              <m:t>𝑔</m:t>
                            </m:r>
                          </m:e>
                        </m:acc>
                      </m:e>
                      <m:sup>
                        <m:r>
                          <a:rPr lang="en-US" altLang="zh-CN" sz="2400" i="1"/>
                          <m:t>−1</m:t>
                        </m:r>
                      </m:sup>
                    </m:sSup>
                    <m:r>
                      <a:rPr lang="en-US" altLang="zh-CN" sz="2400" i="1"/>
                      <m:t> (</m:t>
                    </m:r>
                    <m:sSub>
                      <m:sSubPr>
                        <m:ctrlPr>
                          <a:rPr lang="en-US" altLang="zh-CN" sz="2400" i="1"/>
                        </m:ctrlPr>
                      </m:sSubPr>
                      <m:e>
                        <m:r>
                          <a:rPr lang="en-US" altLang="zh-CN" sz="2400" i="1"/>
                          <m:t>𝑥</m:t>
                        </m:r>
                      </m:e>
                      <m:sub>
                        <m:r>
                          <a:rPr lang="en-US" altLang="zh-CN" sz="2400" i="1"/>
                          <m:t>𝑡</m:t>
                        </m:r>
                      </m:sub>
                    </m:sSub>
                    <m:r>
                      <a:rPr lang="en-US" altLang="zh-CN" sz="2400" i="1"/>
                      <m:t>)</m:t>
                    </m:r>
                  </m:oMath>
                </a14:m>
                <a:r>
                  <a:rPr lang="en-US" sz="2400" dirty="0">
                    <a:cs typeface="Arial" panose="020B0604020202020204" pitchFamily="34" charset="0"/>
                  </a:rPr>
                  <a:t>. Invertibility is enforced by reconstruction loss.</a:t>
                </a:r>
                <a:endParaRPr lang="en-US" sz="2400" dirty="0"/>
              </a:p>
              <a:p>
                <a:pPr marL="285750" indent="-285750">
                  <a:buFont typeface="Wingdings" panose="05000000000000000000" pitchFamily="2" charset="2"/>
                  <a:buChar char="Ø"/>
                  <a:defRPr/>
                </a:pPr>
                <a:r>
                  <a:rPr lang="en-US" altLang="zh-CN" sz="2400" b="1" dirty="0"/>
                  <a:t>Prior Network</a:t>
                </a:r>
                <a:r>
                  <a:rPr lang="en-US" altLang="zh-CN" sz="2400" dirty="0"/>
                  <a:t>: </a:t>
                </a:r>
                <a:r>
                  <a:rPr lang="en-US" sz="2400" dirty="0">
                    <a:cs typeface="Arial" panose="020B0604020202020204" pitchFamily="34" charset="0"/>
                  </a:rPr>
                  <a:t>Estimates the prior distribution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cs typeface="Arial" panose="020B0604020202020204" pitchFamily="34" charset="0"/>
                      </a:rPr>
                      <m:t>𝑝</m:t>
                    </m:r>
                    <m:r>
                      <a:rPr lang="en-US" sz="2400" b="0" i="1" smtClean="0"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cs typeface="Arial" panose="020B0604020202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cs typeface="Arial" panose="020B0604020202020204" pitchFamily="34" charset="0"/>
                      </a:rPr>
                      <m:t>|</m:t>
                    </m:r>
                    <m:sSub>
                      <m:sSubPr>
                        <m:ctrlPr>
                          <a:rPr lang="en-US" sz="2400" b="0" i="1" smtClean="0"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cs typeface="Arial" panose="020B0604020202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cs typeface="Arial" panose="020B0604020202020204" pitchFamily="34" charset="0"/>
                          </a:rPr>
                          <m:t>𝐻</m:t>
                        </m:r>
                      </m:sub>
                    </m:sSub>
                    <m:r>
                      <a:rPr lang="en-US" sz="2400" b="0" i="1" smtClean="0"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cs typeface="Arial" panose="020B0604020202020204" pitchFamily="34" charset="0"/>
                  </a:rPr>
                  <a:t> by learning the inverse dynamics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cs typeface="Arial" panose="020B0604020202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cs typeface="Arial" panose="020B0604020202020204" pitchFamily="34" charset="0"/>
                          </a:rPr>
                          <m:t>𝑧</m:t>
                        </m:r>
                      </m:sub>
                      <m:sup>
                        <m:r>
                          <a:rPr lang="en-US" sz="2400" b="0" i="1" smtClean="0">
                            <a:cs typeface="Arial" panose="020B0604020202020204" pitchFamily="34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sz="2400" dirty="0">
                    <a:cs typeface="Arial" panose="020B0604020202020204" pitchFamily="34" charset="0"/>
                  </a:rPr>
                  <a:t>, by change of variable </a:t>
                </a:r>
                <a14:m>
                  <m:oMath xmlns:m="http://schemas.openxmlformats.org/officeDocument/2006/math">
                    <m:r>
                      <a:rPr lang="en-US" sz="2400" i="1">
                        <a:cs typeface="Arial" panose="020B0604020202020204" pitchFamily="34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cs typeface="Arial" panose="020B0604020202020204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i="1"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cs typeface="Arial" panose="020B0604020202020204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cs typeface="Arial" panose="020B0604020202020204" pitchFamily="34" charset="0"/>
                              </a:rPr>
                              <m:t>𝐻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𝜀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cs typeface="Arial" panose="020B0604020202020204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cs typeface="Arial" panose="020B0604020202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cs typeface="Arial" panose="020B0604020202020204" pitchFamily="34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sz="2400" i="1">
                                <a:cs typeface="Arial" panose="020B0604020202020204" pitchFamily="34" charset="0"/>
                              </a:rPr>
                              <m:t>−1</m:t>
                            </m:r>
                          </m:sup>
                        </m:sSubSup>
                        <m:d>
                          <m:dPr>
                            <m:ctrlPr>
                              <a:rPr lang="en-US" sz="2400" b="0" i="1" smtClean="0"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cs typeface="Arial" panose="020B0604020202020204" pitchFamily="34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cs typeface="Arial" panose="020B0604020202020204" pitchFamily="34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400" b="0" i="1" smtClean="0">
                                <a:cs typeface="Arial" panose="020B0604020202020204" pitchFamily="34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cs typeface="Arial" panose="020B0604020202020204" pitchFamily="34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cs typeface="Arial" panose="020B0604020202020204" pitchFamily="34" charset="0"/>
                                  </a:rPr>
                                  <m:t>𝐻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b="0" i="1" smtClean="0">
                        <a:cs typeface="Arial" panose="020B0604020202020204" pitchFamily="34" charset="0"/>
                      </a:rPr>
                      <m:t>|</m:t>
                    </m:r>
                    <m:f>
                      <m:fPr>
                        <m:ctrlPr>
                          <a:rPr lang="en-US" sz="2400" b="0" i="1" smtClean="0"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400" i="1"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cs typeface="Arial" panose="020B0604020202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cs typeface="Arial" panose="020B0604020202020204" pitchFamily="34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sz="2400" i="1">
                                <a:cs typeface="Arial" panose="020B0604020202020204" pitchFamily="34" charset="0"/>
                              </a:rPr>
                              <m:t>−1</m:t>
                            </m:r>
                          </m:sup>
                        </m:sSubSup>
                      </m:num>
                      <m:den>
                        <m:r>
                          <a:rPr lang="en-US" sz="2400" b="0" i="1" smtClean="0"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b="0" i="1" smtClean="0"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cs typeface="Arial" panose="020B0604020202020204" pitchFamily="34" charset="0"/>
                      </a:rPr>
                      <m:t>|</m:t>
                    </m:r>
                  </m:oMath>
                </a14:m>
                <a:r>
                  <a:rPr lang="en-US" sz="2400" i="1" dirty="0">
                    <a:cs typeface="Arial" panose="020B0604020202020204" pitchFamily="34" charset="0"/>
                  </a:rPr>
                  <a:t>. </a:t>
                </a:r>
                <a:r>
                  <a:rPr lang="en-US" sz="2400" dirty="0">
                    <a:cs typeface="Arial" panose="020B0604020202020204" pitchFamily="34" charset="0"/>
                  </a:rPr>
                  <a:t>By constraining this prior, we encourage the conditional independence.</a:t>
                </a:r>
                <a:endParaRPr lang="en-US" sz="2400" i="1" dirty="0"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0" name="文本框 3">
                <a:extLst>
                  <a:ext uri="{FF2B5EF4-FFF2-40B4-BE49-F238E27FC236}">
                    <a16:creationId xmlns:a16="http://schemas.microsoft.com/office/drawing/2014/main" id="{A1DC65A9-4A6D-0CEF-D858-D8AC21496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3" y="954260"/>
                <a:ext cx="11737304" cy="2212144"/>
              </a:xfrm>
              <a:prstGeom prst="rect">
                <a:avLst/>
              </a:prstGeom>
              <a:blipFill>
                <a:blip r:embed="rId22"/>
                <a:stretch>
                  <a:fillRect l="-648" t="-1714" b="-51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ectangle 70">
            <a:extLst>
              <a:ext uri="{FF2B5EF4-FFF2-40B4-BE49-F238E27FC236}">
                <a16:creationId xmlns:a16="http://schemas.microsoft.com/office/drawing/2014/main" id="{3C88821F-3F39-B508-9590-094DD746226F}"/>
              </a:ext>
            </a:extLst>
          </p:cNvPr>
          <p:cNvSpPr/>
          <p:nvPr/>
        </p:nvSpPr>
        <p:spPr>
          <a:xfrm>
            <a:off x="6885112" y="3068961"/>
            <a:ext cx="1744959" cy="365250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AAE859C-1606-997B-F840-A7067FC670AA}"/>
              </a:ext>
            </a:extLst>
          </p:cNvPr>
          <p:cNvSpPr/>
          <p:nvPr/>
        </p:nvSpPr>
        <p:spPr>
          <a:xfrm>
            <a:off x="5414918" y="3592180"/>
            <a:ext cx="1440560" cy="170703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DBFF657-0F61-2D6C-6751-84C704126AE0}"/>
              </a:ext>
            </a:extLst>
          </p:cNvPr>
          <p:cNvGrpSpPr/>
          <p:nvPr/>
        </p:nvGrpSpPr>
        <p:grpSpPr>
          <a:xfrm>
            <a:off x="1958028" y="5293472"/>
            <a:ext cx="6048672" cy="848416"/>
            <a:chOff x="4986657" y="5658084"/>
            <a:chExt cx="6029573" cy="854778"/>
          </a:xfrm>
        </p:grpSpPr>
        <p:sp>
          <p:nvSpPr>
            <p:cNvPr id="81" name="流程图: 手动操作 13">
              <a:extLst>
                <a:ext uri="{FF2B5EF4-FFF2-40B4-BE49-F238E27FC236}">
                  <a16:creationId xmlns:a16="http://schemas.microsoft.com/office/drawing/2014/main" id="{CA5DF56C-1435-413F-5530-355C850B237B}"/>
                </a:ext>
              </a:extLst>
            </p:cNvPr>
            <p:cNvSpPr/>
            <p:nvPr/>
          </p:nvSpPr>
          <p:spPr>
            <a:xfrm rot="10800000">
              <a:off x="5227829" y="5667642"/>
              <a:ext cx="1021586" cy="338555"/>
            </a:xfrm>
            <a:prstGeom prst="flowChartManualOperation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82" name="流程图: 手动操作 13">
              <a:extLst>
                <a:ext uri="{FF2B5EF4-FFF2-40B4-BE49-F238E27FC236}">
                  <a16:creationId xmlns:a16="http://schemas.microsoft.com/office/drawing/2014/main" id="{594A4697-4906-3966-B973-55368697BD81}"/>
                </a:ext>
              </a:extLst>
            </p:cNvPr>
            <p:cNvSpPr/>
            <p:nvPr/>
          </p:nvSpPr>
          <p:spPr>
            <a:xfrm rot="10800000">
              <a:off x="7380061" y="5658084"/>
              <a:ext cx="1021586" cy="338555"/>
            </a:xfrm>
            <a:prstGeom prst="flowChartManualOperation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83" name="流程图: 手动操作 13">
              <a:extLst>
                <a:ext uri="{FF2B5EF4-FFF2-40B4-BE49-F238E27FC236}">
                  <a16:creationId xmlns:a16="http://schemas.microsoft.com/office/drawing/2014/main" id="{273D4436-C504-E29A-B04E-B7C0A20E5FA8}"/>
                </a:ext>
              </a:extLst>
            </p:cNvPr>
            <p:cNvSpPr/>
            <p:nvPr/>
          </p:nvSpPr>
          <p:spPr>
            <a:xfrm rot="10800000">
              <a:off x="9993847" y="5658084"/>
              <a:ext cx="1021586" cy="338555"/>
            </a:xfrm>
            <a:prstGeom prst="flowChartManualOperation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FDA7D62-35AA-4A1A-AA73-46B236A62793}"/>
                </a:ext>
              </a:extLst>
            </p:cNvPr>
            <p:cNvSpPr txBox="1"/>
            <p:nvPr/>
          </p:nvSpPr>
          <p:spPr>
            <a:xfrm>
              <a:off x="5227829" y="5667645"/>
              <a:ext cx="10223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SeqEnc</a:t>
              </a:r>
              <a:endParaRPr lang="en-C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308E5C0-B4D7-E597-6CED-2585A6679DEE}"/>
                </a:ext>
              </a:extLst>
            </p:cNvPr>
            <p:cNvSpPr txBox="1"/>
            <p:nvPr/>
          </p:nvSpPr>
          <p:spPr>
            <a:xfrm>
              <a:off x="7380061" y="5658087"/>
              <a:ext cx="10223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SeqEnc</a:t>
              </a:r>
              <a:endParaRPr lang="en-C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3A4A659-E372-080B-F261-253F50BEF6D0}"/>
                </a:ext>
              </a:extLst>
            </p:cNvPr>
            <p:cNvSpPr txBox="1"/>
            <p:nvPr/>
          </p:nvSpPr>
          <p:spPr>
            <a:xfrm>
              <a:off x="9993847" y="5658087"/>
              <a:ext cx="10223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SeqEnc</a:t>
              </a:r>
              <a:endParaRPr lang="en-C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7" name="直接箭头连接符 229">
              <a:extLst>
                <a:ext uri="{FF2B5EF4-FFF2-40B4-BE49-F238E27FC236}">
                  <a16:creationId xmlns:a16="http://schemas.microsoft.com/office/drawing/2014/main" id="{FE33B599-0EF7-1B39-38F5-185A1D64FB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3692" y="6080861"/>
              <a:ext cx="798" cy="432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箭头连接符 229">
              <a:extLst>
                <a:ext uri="{FF2B5EF4-FFF2-40B4-BE49-F238E27FC236}">
                  <a16:creationId xmlns:a16="http://schemas.microsoft.com/office/drawing/2014/main" id="{22764FF2-B671-6CE6-0D0F-33EF4A2C02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05837" y="6080862"/>
              <a:ext cx="798" cy="432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箭头连接符 229">
              <a:extLst>
                <a:ext uri="{FF2B5EF4-FFF2-40B4-BE49-F238E27FC236}">
                  <a16:creationId xmlns:a16="http://schemas.microsoft.com/office/drawing/2014/main" id="{878B8954-2580-EC07-662F-D832201871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80124" y="6080861"/>
              <a:ext cx="798" cy="432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C33CA9D7-2520-0FC8-31D8-637B222E680C}"/>
                </a:ext>
              </a:extLst>
            </p:cNvPr>
            <p:cNvSpPr/>
            <p:nvPr/>
          </p:nvSpPr>
          <p:spPr>
            <a:xfrm>
              <a:off x="5753692" y="6099924"/>
              <a:ext cx="2126432" cy="409904"/>
            </a:xfrm>
            <a:custGeom>
              <a:avLst/>
              <a:gdLst>
                <a:gd name="connsiteX0" fmla="*/ 0 w 1334813"/>
                <a:gd name="connsiteY0" fmla="*/ 409904 h 409904"/>
                <a:gd name="connsiteX1" fmla="*/ 451944 w 1334813"/>
                <a:gd name="connsiteY1" fmla="*/ 84083 h 409904"/>
                <a:gd name="connsiteX2" fmla="*/ 1334813 w 1334813"/>
                <a:gd name="connsiteY2" fmla="*/ 0 h 40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4813" h="409904">
                  <a:moveTo>
                    <a:pt x="0" y="409904"/>
                  </a:moveTo>
                  <a:cubicBezTo>
                    <a:pt x="114737" y="281152"/>
                    <a:pt x="229475" y="152400"/>
                    <a:pt x="451944" y="84083"/>
                  </a:cubicBezTo>
                  <a:cubicBezTo>
                    <a:pt x="674413" y="15766"/>
                    <a:pt x="1004613" y="7883"/>
                    <a:pt x="1334813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B630E0AD-4A25-C010-25D7-2550D0181D9C}"/>
                </a:ext>
              </a:extLst>
            </p:cNvPr>
            <p:cNvSpPr/>
            <p:nvPr/>
          </p:nvSpPr>
          <p:spPr>
            <a:xfrm>
              <a:off x="7891253" y="6091909"/>
              <a:ext cx="1372482" cy="409904"/>
            </a:xfrm>
            <a:custGeom>
              <a:avLst/>
              <a:gdLst>
                <a:gd name="connsiteX0" fmla="*/ 0 w 1334813"/>
                <a:gd name="connsiteY0" fmla="*/ 409904 h 409904"/>
                <a:gd name="connsiteX1" fmla="*/ 451944 w 1334813"/>
                <a:gd name="connsiteY1" fmla="*/ 84083 h 409904"/>
                <a:gd name="connsiteX2" fmla="*/ 1334813 w 1334813"/>
                <a:gd name="connsiteY2" fmla="*/ 0 h 40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4813" h="409904">
                  <a:moveTo>
                    <a:pt x="0" y="409904"/>
                  </a:moveTo>
                  <a:cubicBezTo>
                    <a:pt x="114737" y="281152"/>
                    <a:pt x="229475" y="152400"/>
                    <a:pt x="451944" y="84083"/>
                  </a:cubicBezTo>
                  <a:cubicBezTo>
                    <a:pt x="674413" y="15766"/>
                    <a:pt x="1004613" y="7883"/>
                    <a:pt x="1334813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35E0DC65-D27A-94D4-D475-FD145D42A27D}"/>
                </a:ext>
              </a:extLst>
            </p:cNvPr>
            <p:cNvSpPr/>
            <p:nvPr/>
          </p:nvSpPr>
          <p:spPr>
            <a:xfrm>
              <a:off x="9759847" y="6101502"/>
              <a:ext cx="738415" cy="408324"/>
            </a:xfrm>
            <a:custGeom>
              <a:avLst/>
              <a:gdLst>
                <a:gd name="connsiteX0" fmla="*/ 0 w 1334813"/>
                <a:gd name="connsiteY0" fmla="*/ 409904 h 409904"/>
                <a:gd name="connsiteX1" fmla="*/ 451944 w 1334813"/>
                <a:gd name="connsiteY1" fmla="*/ 84083 h 409904"/>
                <a:gd name="connsiteX2" fmla="*/ 1334813 w 1334813"/>
                <a:gd name="connsiteY2" fmla="*/ 0 h 40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4813" h="409904">
                  <a:moveTo>
                    <a:pt x="0" y="409904"/>
                  </a:moveTo>
                  <a:cubicBezTo>
                    <a:pt x="114737" y="281152"/>
                    <a:pt x="229475" y="152400"/>
                    <a:pt x="451944" y="84083"/>
                  </a:cubicBezTo>
                  <a:cubicBezTo>
                    <a:pt x="674413" y="15766"/>
                    <a:pt x="1004613" y="7883"/>
                    <a:pt x="1334813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3B484D7E-4D87-CC08-F90F-AB72138BAE65}"/>
                </a:ext>
              </a:extLst>
            </p:cNvPr>
            <p:cNvSpPr/>
            <p:nvPr/>
          </p:nvSpPr>
          <p:spPr>
            <a:xfrm>
              <a:off x="4986657" y="6117529"/>
              <a:ext cx="738415" cy="390897"/>
            </a:xfrm>
            <a:custGeom>
              <a:avLst/>
              <a:gdLst>
                <a:gd name="connsiteX0" fmla="*/ 0 w 1334813"/>
                <a:gd name="connsiteY0" fmla="*/ 409904 h 409904"/>
                <a:gd name="connsiteX1" fmla="*/ 451944 w 1334813"/>
                <a:gd name="connsiteY1" fmla="*/ 84083 h 409904"/>
                <a:gd name="connsiteX2" fmla="*/ 1334813 w 1334813"/>
                <a:gd name="connsiteY2" fmla="*/ 0 h 40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4813" h="409904">
                  <a:moveTo>
                    <a:pt x="0" y="409904"/>
                  </a:moveTo>
                  <a:cubicBezTo>
                    <a:pt x="114737" y="281152"/>
                    <a:pt x="229475" y="152400"/>
                    <a:pt x="451944" y="84083"/>
                  </a:cubicBezTo>
                  <a:cubicBezTo>
                    <a:pt x="674413" y="15766"/>
                    <a:pt x="1004613" y="7883"/>
                    <a:pt x="1334813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37D9615-1B72-9B4D-E22E-9D291683E88E}"/>
                </a:ext>
              </a:extLst>
            </p:cNvPr>
            <p:cNvSpPr txBox="1"/>
            <p:nvPr/>
          </p:nvSpPr>
          <p:spPr>
            <a:xfrm>
              <a:off x="9318626" y="5725684"/>
              <a:ext cx="3543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…</a:t>
              </a:r>
              <a:endParaRPr lang="en-CN" sz="2800" dirty="0"/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9C80BCA0-662D-8402-ACDC-FD7452A73289}"/>
              </a:ext>
            </a:extLst>
          </p:cNvPr>
          <p:cNvSpPr/>
          <p:nvPr/>
        </p:nvSpPr>
        <p:spPr>
          <a:xfrm>
            <a:off x="1919536" y="5289661"/>
            <a:ext cx="6147937" cy="12269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7" name="文本框 3">
            <a:extLst>
              <a:ext uri="{FF2B5EF4-FFF2-40B4-BE49-F238E27FC236}">
                <a16:creationId xmlns:a16="http://schemas.microsoft.com/office/drawing/2014/main" id="{0F663227-8C8C-4D84-FC5D-86A1B635D72E}"/>
              </a:ext>
            </a:extLst>
          </p:cNvPr>
          <p:cNvSpPr txBox="1"/>
          <p:nvPr/>
        </p:nvSpPr>
        <p:spPr>
          <a:xfrm>
            <a:off x="8738023" y="3068960"/>
            <a:ext cx="31906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altLang="zh-CN" sz="2400" b="1" dirty="0"/>
              <a:t>Sequential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encoder</a:t>
            </a:r>
            <a:r>
              <a:rPr lang="zh-CN" altLang="en-US" sz="2400" b="1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leverage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context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recover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lost</a:t>
            </a:r>
            <a:r>
              <a:rPr lang="zh-CN" altLang="en-US" sz="2400" dirty="0"/>
              <a:t> </a:t>
            </a:r>
            <a:r>
              <a:rPr lang="en-US" altLang="zh-CN" sz="2400" dirty="0"/>
              <a:t>information</a:t>
            </a:r>
            <a:endParaRPr lang="en-US" altLang="zh-CN" sz="1050" dirty="0"/>
          </a:p>
          <a:p>
            <a:pPr marL="342900" indent="-342900">
              <a:buFont typeface="Wingdings" pitchFamily="2" charset="2"/>
              <a:buChar char="Ø"/>
              <a:defRPr/>
            </a:pPr>
            <a:r>
              <a:rPr lang="en-US" sz="2400" b="1" dirty="0">
                <a:cs typeface="Arial" panose="020B0604020202020204" pitchFamily="34" charset="0"/>
              </a:rPr>
              <a:t>Autoregressive </a:t>
            </a:r>
            <a:r>
              <a:rPr lang="en-US" altLang="zh-CN" sz="2400" b="1" dirty="0">
                <a:cs typeface="Arial" panose="020B0604020202020204" pitchFamily="34" charset="0"/>
              </a:rPr>
              <a:t>h</a:t>
            </a:r>
            <a:r>
              <a:rPr lang="en-US" sz="2400" b="1" dirty="0">
                <a:cs typeface="Arial" panose="020B0604020202020204" pitchFamily="34" charset="0"/>
              </a:rPr>
              <a:t>idden </a:t>
            </a:r>
            <a:r>
              <a:rPr lang="en-US" altLang="zh-CN" sz="2400" b="1" dirty="0">
                <a:cs typeface="Arial" panose="020B0604020202020204" pitchFamily="34" charset="0"/>
              </a:rPr>
              <a:t>M</a:t>
            </a:r>
            <a:r>
              <a:rPr lang="en-US" sz="2400" b="1" dirty="0">
                <a:cs typeface="Arial" panose="020B0604020202020204" pitchFamily="34" charset="0"/>
              </a:rPr>
              <a:t>arkov </a:t>
            </a:r>
            <a:r>
              <a:rPr lang="en-US" altLang="zh-CN" sz="2400" b="1" dirty="0">
                <a:cs typeface="Arial" panose="020B0604020202020204" pitchFamily="34" charset="0"/>
              </a:rPr>
              <a:t>m</a:t>
            </a:r>
            <a:r>
              <a:rPr lang="en-US" sz="2400" b="1" dirty="0">
                <a:cs typeface="Arial" panose="020B0604020202020204" pitchFamily="34" charset="0"/>
              </a:rPr>
              <a:t>odule</a:t>
            </a:r>
            <a:r>
              <a:rPr lang="zh-CN" altLang="en-US" sz="2400" b="1" dirty="0">
                <a:cs typeface="Arial" panose="020B0604020202020204" pitchFamily="34" charset="0"/>
              </a:rPr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>
                <a:cs typeface="Arial" panose="020B0604020202020204" pitchFamily="34" charset="0"/>
              </a:rPr>
              <a:t>e</a:t>
            </a:r>
            <a:r>
              <a:rPr lang="en-US" sz="2400" dirty="0">
                <a:cs typeface="Arial" panose="020B0604020202020204" pitchFamily="34" charset="0"/>
              </a:rPr>
              <a:t>stimate transition matrix </a:t>
            </a:r>
            <a:r>
              <a:rPr lang="en-US" altLang="zh-CN" sz="2400" dirty="0">
                <a:cs typeface="Arial" panose="020B0604020202020204" pitchFamily="34" charset="0"/>
              </a:rPr>
              <a:t>of</a:t>
            </a:r>
            <a:r>
              <a:rPr lang="zh-CN" altLang="en-US" sz="2400" dirty="0">
                <a:cs typeface="Arial" panose="020B0604020202020204" pitchFamily="34" charset="0"/>
              </a:rPr>
              <a:t> </a:t>
            </a:r>
            <a:r>
              <a:rPr lang="en-US" altLang="zh-CN" sz="2400" dirty="0">
                <a:cs typeface="Arial" panose="020B0604020202020204" pitchFamily="34" charset="0"/>
              </a:rPr>
              <a:t>the</a:t>
            </a:r>
            <a:r>
              <a:rPr lang="zh-CN" altLang="en-US" sz="2400" dirty="0">
                <a:cs typeface="Arial" panose="020B0604020202020204" pitchFamily="34" charset="0"/>
              </a:rPr>
              <a:t> </a:t>
            </a:r>
            <a:r>
              <a:rPr lang="en-US" altLang="zh-CN" sz="2400" dirty="0">
                <a:cs typeface="Arial" panose="020B0604020202020204" pitchFamily="34" charset="0"/>
              </a:rPr>
              <a:t>unknown</a:t>
            </a:r>
            <a:r>
              <a:rPr lang="zh-CN" altLang="en-US" sz="2400" dirty="0">
                <a:cs typeface="Arial" panose="020B0604020202020204" pitchFamily="34" charset="0"/>
              </a:rPr>
              <a:t> </a:t>
            </a:r>
            <a:r>
              <a:rPr lang="en-US" altLang="zh-CN" sz="2400" dirty="0">
                <a:cs typeface="Arial" panose="020B0604020202020204" pitchFamily="34" charset="0"/>
              </a:rPr>
              <a:t>non-stationary.</a:t>
            </a:r>
            <a:endParaRPr lang="en-US" altLang="zh-CN" sz="1050" dirty="0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D89D1E5-66B4-738B-44E5-C53D931EA1D3}"/>
              </a:ext>
            </a:extLst>
          </p:cNvPr>
          <p:cNvGrpSpPr/>
          <p:nvPr/>
        </p:nvGrpSpPr>
        <p:grpSpPr>
          <a:xfrm>
            <a:off x="142502" y="4128145"/>
            <a:ext cx="3334101" cy="2189128"/>
            <a:chOff x="-22360" y="2851849"/>
            <a:chExt cx="3334101" cy="2189128"/>
          </a:xfrm>
        </p:grpSpPr>
        <p:cxnSp>
          <p:nvCxnSpPr>
            <p:cNvPr id="111" name="Elbow Connector 110">
              <a:extLst>
                <a:ext uri="{FF2B5EF4-FFF2-40B4-BE49-F238E27FC236}">
                  <a16:creationId xmlns:a16="http://schemas.microsoft.com/office/drawing/2014/main" id="{A92A67E8-32C5-2098-3C1B-C9186847A26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281680" y="4369672"/>
              <a:ext cx="967884" cy="671305"/>
            </a:xfrm>
            <a:prstGeom prst="bentConnector3">
              <a:avLst>
                <a:gd name="adj1" fmla="val 100386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7426A856-886A-234B-D731-1DC302952DC6}"/>
                    </a:ext>
                  </a:extLst>
                </p:cNvPr>
                <p:cNvSpPr txBox="1"/>
                <p:nvPr/>
              </p:nvSpPr>
              <p:spPr>
                <a:xfrm>
                  <a:off x="-22360" y="3928478"/>
                  <a:ext cx="93060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𝐻𝑀𝑀</m:t>
                            </m:r>
                          </m:sub>
                        </m:sSub>
                      </m:oMath>
                    </m:oMathPara>
                  </a14:m>
                  <a:endParaRPr lang="en-CN" dirty="0"/>
                </a:p>
              </p:txBody>
            </p:sp>
          </mc:Choice>
          <mc:Fallback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7426A856-886A-234B-D731-1DC302952D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2360" y="3928478"/>
                  <a:ext cx="930606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DFC36BA6-6176-2C88-8A46-73359FFB83A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1707" y="3015752"/>
                  <a:ext cx="70461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CN" dirty="0"/>
                </a:p>
              </p:txBody>
            </p:sp>
          </mc:Choice>
          <mc:Fallback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DFC36BA6-6176-2C88-8A46-73359FFB83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07" y="3015752"/>
                  <a:ext cx="704618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流程图: 手动操作 13">
              <a:extLst>
                <a:ext uri="{FF2B5EF4-FFF2-40B4-BE49-F238E27FC236}">
                  <a16:creationId xmlns:a16="http://schemas.microsoft.com/office/drawing/2014/main" id="{62759238-DCA2-B623-F9ED-765C68F68071}"/>
                </a:ext>
              </a:extLst>
            </p:cNvPr>
            <p:cNvSpPr/>
            <p:nvPr/>
          </p:nvSpPr>
          <p:spPr>
            <a:xfrm rot="10800000">
              <a:off x="758731" y="4012677"/>
              <a:ext cx="1021586" cy="338555"/>
            </a:xfrm>
            <a:prstGeom prst="flowChartManualOperation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149A3AEC-115D-3983-7C82-0C4E5FA9E8C5}"/>
                </a:ext>
              </a:extLst>
            </p:cNvPr>
            <p:cNvSpPr txBox="1"/>
            <p:nvPr/>
          </p:nvSpPr>
          <p:spPr>
            <a:xfrm>
              <a:off x="758731" y="4012680"/>
              <a:ext cx="10223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ARHMM</a:t>
              </a:r>
              <a:endParaRPr lang="en-C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6" name="Elbow Connector 115">
              <a:extLst>
                <a:ext uri="{FF2B5EF4-FFF2-40B4-BE49-F238E27FC236}">
                  <a16:creationId xmlns:a16="http://schemas.microsoft.com/office/drawing/2014/main" id="{0D803AB5-3343-CA0B-DE5E-63362C2CB4A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0389" y="4369671"/>
              <a:ext cx="967884" cy="671305"/>
            </a:xfrm>
            <a:prstGeom prst="bentConnector3">
              <a:avLst>
                <a:gd name="adj1" fmla="val 100386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箭头连接符 229">
              <a:extLst>
                <a:ext uri="{FF2B5EF4-FFF2-40B4-BE49-F238E27FC236}">
                  <a16:creationId xmlns:a16="http://schemas.microsoft.com/office/drawing/2014/main" id="{5CD44B5B-EC2A-14B8-0E31-761E76B379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2063" y="3522116"/>
              <a:ext cx="798" cy="432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B824B4E-15B4-A375-CDE0-A1F8F8F12743}"/>
                </a:ext>
              </a:extLst>
            </p:cNvPr>
            <p:cNvSpPr/>
            <p:nvPr/>
          </p:nvSpPr>
          <p:spPr>
            <a:xfrm>
              <a:off x="117376" y="2996201"/>
              <a:ext cx="1634656" cy="41939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80391C37-A846-81F9-AC71-C8EB454F09F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8410" y="3015752"/>
                  <a:ext cx="70461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CN" dirty="0"/>
                </a:p>
              </p:txBody>
            </p:sp>
          </mc:Choice>
          <mc:Fallback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80391C37-A846-81F9-AC71-C8EB454F09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410" y="3015752"/>
                  <a:ext cx="704618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A42F872-A978-0DE9-D3B7-8249C5A4CE8F}"/>
                </a:ext>
              </a:extLst>
            </p:cNvPr>
            <p:cNvSpPr txBox="1"/>
            <p:nvPr/>
          </p:nvSpPr>
          <p:spPr>
            <a:xfrm>
              <a:off x="867926" y="2851849"/>
              <a:ext cx="3543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…</a:t>
              </a:r>
              <a:endParaRPr lang="en-CN" sz="28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C25DDBC9-4004-D76A-73E7-9EB7103B320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13478" y="3015752"/>
                  <a:ext cx="70461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CN" dirty="0"/>
                </a:p>
              </p:txBody>
            </p:sp>
          </mc:Choice>
          <mc:Fallback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C25DDBC9-4004-D76A-73E7-9EB7103B32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3478" y="3015752"/>
                  <a:ext cx="704618" cy="36933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2" name="直接箭头连接符 229">
              <a:extLst>
                <a:ext uri="{FF2B5EF4-FFF2-40B4-BE49-F238E27FC236}">
                  <a16:creationId xmlns:a16="http://schemas.microsoft.com/office/drawing/2014/main" id="{2752B41D-BC01-CE7A-CBE5-D1932196E5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911" y="3525858"/>
              <a:ext cx="798" cy="432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7E8471A6-3A66-B230-754D-51D99021B0C5}"/>
                </a:ext>
              </a:extLst>
            </p:cNvPr>
            <p:cNvSpPr/>
            <p:nvPr/>
          </p:nvSpPr>
          <p:spPr>
            <a:xfrm rot="5400000">
              <a:off x="2385251" y="2560256"/>
              <a:ext cx="311500" cy="1541480"/>
            </a:xfrm>
            <a:custGeom>
              <a:avLst/>
              <a:gdLst>
                <a:gd name="connsiteX0" fmla="*/ 0 w 1334813"/>
                <a:gd name="connsiteY0" fmla="*/ 409904 h 409904"/>
                <a:gd name="connsiteX1" fmla="*/ 451944 w 1334813"/>
                <a:gd name="connsiteY1" fmla="*/ 84083 h 409904"/>
                <a:gd name="connsiteX2" fmla="*/ 1334813 w 1334813"/>
                <a:gd name="connsiteY2" fmla="*/ 0 h 40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4813" h="409904">
                  <a:moveTo>
                    <a:pt x="0" y="409904"/>
                  </a:moveTo>
                  <a:cubicBezTo>
                    <a:pt x="114737" y="281152"/>
                    <a:pt x="229475" y="152400"/>
                    <a:pt x="451944" y="84083"/>
                  </a:cubicBezTo>
                  <a:cubicBezTo>
                    <a:pt x="674413" y="15766"/>
                    <a:pt x="1004613" y="7883"/>
                    <a:pt x="1334813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125" name="Rectangle 124">
            <a:extLst>
              <a:ext uri="{FF2B5EF4-FFF2-40B4-BE49-F238E27FC236}">
                <a16:creationId xmlns:a16="http://schemas.microsoft.com/office/drawing/2014/main" id="{2AAC3E97-061C-CAD0-6805-5BD47BD8BC2D}"/>
              </a:ext>
            </a:extLst>
          </p:cNvPr>
          <p:cNvSpPr/>
          <p:nvPr/>
        </p:nvSpPr>
        <p:spPr>
          <a:xfrm>
            <a:off x="178826" y="3913886"/>
            <a:ext cx="1999335" cy="255869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980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687"/>
    </mc:Choice>
    <mc:Fallback xmlns="">
      <p:transition spd="slow" advTm="41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1" grpId="1" animBg="1"/>
      <p:bldP spid="72" grpId="0" animBg="1"/>
      <p:bldP spid="72" grpId="1" animBg="1"/>
      <p:bldP spid="96" grpId="0" animBg="1"/>
      <p:bldP spid="96" grpId="1" animBg="1"/>
      <p:bldP spid="12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9"/>
</p:tagLst>
</file>

<file path=ppt/theme/theme1.xml><?xml version="1.0" encoding="utf-8"?>
<a:theme xmlns:a="http://schemas.openxmlformats.org/drawingml/2006/main" name="Beam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260529E-8D4E-4BCF-8EBA-059307CC925F}">
  <we:reference id="wa104380162" version="1.0.1.0" store="zh-CN" storeType="OMEX"/>
  <we:alternateReferences>
    <we:reference id="WA104380162" version="1.0.1.0" store="WA10438016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54152</TotalTime>
  <Words>1747</Words>
  <Application>Microsoft Macintosh PowerPoint</Application>
  <PresentationFormat>Widescreen</PresentationFormat>
  <Paragraphs>239</Paragraphs>
  <Slides>22</Slides>
  <Notes>22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45 Helvetica Light</vt:lpstr>
      <vt:lpstr>等线</vt:lpstr>
      <vt:lpstr>Arial</vt:lpstr>
      <vt:lpstr>Calibri</vt:lpstr>
      <vt:lpstr>Cambria Math</vt:lpstr>
      <vt:lpstr>Times New Roman</vt:lpstr>
      <vt:lpstr>Wingdings</vt:lpstr>
      <vt:lpstr>Beamer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Calibration for distant surveillance cameras under large pose and illumination variations</dc:title>
  <dc:creator>Jiwen Lu</dc:creator>
  <cp:lastModifiedBy>Guangyi Chen</cp:lastModifiedBy>
  <cp:revision>1852</cp:revision>
  <dcterms:modified xsi:type="dcterms:W3CDTF">2024-07-06T05:02:25Z</dcterms:modified>
</cp:coreProperties>
</file>